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66.png" ContentType="image/png"/>
  <Override PartName="/ppt/media/image65.png" ContentType="image/png"/>
  <Override PartName="/ppt/media/image64.jpeg" ContentType="image/jpeg"/>
  <Override PartName="/ppt/media/image61.png" ContentType="image/png"/>
  <Override PartName="/ppt/media/image55.jpeg" ContentType="image/jpeg"/>
  <Override PartName="/ppt/media/image53.jpeg" ContentType="image/jpeg"/>
  <Override PartName="/ppt/media/image62.jpeg" ContentType="image/jpeg"/>
  <Override PartName="/ppt/media/image52.png" ContentType="image/png"/>
  <Override PartName="/ppt/media/image51.png" ContentType="image/png"/>
  <Override PartName="/ppt/media/image50.png" ContentType="image/png"/>
  <Override PartName="/ppt/media/image49.png" ContentType="image/png"/>
  <Override PartName="/ppt/media/image48.png" ContentType="image/png"/>
  <Override PartName="/ppt/media/image22.png" ContentType="image/png"/>
  <Override PartName="/ppt/media/image57.png" ContentType="image/png"/>
  <Override PartName="/ppt/media/image7.png" ContentType="image/png"/>
  <Override PartName="/ppt/media/image20.png" ContentType="image/png"/>
  <Override PartName="/ppt/media/image5.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56.jpeg" ContentType="image/jpeg"/>
  <Override PartName="/ppt/media/image13.png" ContentType="image/png"/>
  <Override PartName="/ppt/media/image12.png" ContentType="image/png"/>
  <Override PartName="/ppt/media/image54.png" ContentType="image/png"/>
  <Override PartName="/ppt/media/image4.png" ContentType="image/png"/>
  <Override PartName="/ppt/media/image39.png" ContentType="image/png"/>
  <Override PartName="/ppt/media/image23.png" ContentType="image/png"/>
  <Override PartName="/ppt/media/image58.png" ContentType="image/png"/>
  <Override PartName="/ppt/media/image8.png" ContentType="image/png"/>
  <Override PartName="/ppt/media/image6.png" ContentType="image/png"/>
  <Override PartName="/ppt/media/image40.jpeg" ContentType="image/jpeg"/>
  <Override PartName="/ppt/media/image1.jpeg" ContentType="image/jpeg"/>
  <Override PartName="/ppt/media/image41.png" ContentType="image/png"/>
  <Override PartName="/ppt/media/image11.png" ContentType="image/png"/>
  <Override PartName="/ppt/media/image21.tif" ContentType="image/tiff"/>
  <Override PartName="/ppt/media/image2.jpeg" ContentType="image/jpeg"/>
  <Override PartName="/ppt/media/image10.png" ContentType="image/png"/>
  <Override PartName="/ppt/media/image59.png" ContentType="image/png"/>
  <Override PartName="/ppt/media/image9.png" ContentType="image/png"/>
  <Override PartName="/ppt/media/image24.tif" ContentType="image/tiff"/>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8.jpeg" ContentType="image/jpeg"/>
  <Override PartName="/ppt/media/image3.png" ContentType="image/png"/>
  <Override PartName="/ppt/media/image30.jpeg" ContentType="image/jpeg"/>
  <Override PartName="/ppt/media/image37.png" ContentType="image/png"/>
  <Override PartName="/ppt/media/image31.png" ContentType="image/png"/>
  <Override PartName="/ppt/media/image60.jpeg" ContentType="image/jpeg"/>
  <Override PartName="/ppt/media/image32.png" ContentType="image/png"/>
  <Override PartName="/ppt/media/image33.png" ContentType="image/png"/>
  <Override PartName="/ppt/media/image63.png" ContentType="image/png"/>
  <Override PartName="/ppt/media/image18.tif" ContentType="image/tiff"/>
  <Override PartName="/ppt/media/image44.gif" ContentType="image/gif"/>
  <Override PartName="/ppt/media/image34.png" ContentType="image/png"/>
  <Override PartName="/ppt/media/image35.png" ContentType="image/png"/>
  <Override PartName="/ppt/media/image36.png" ContentType="image/png"/>
  <Override PartName="/ppt/media/image42.png" ContentType="image/png"/>
  <Override PartName="/ppt/media/image43.png" ContentType="image/png"/>
  <Override PartName="/ppt/media/image45.png" ContentType="image/png"/>
  <Override PartName="/ppt/media/image46.png" ContentType="image/png"/>
  <Override PartName="/ppt/media/image47.png" ContentType="image/png"/>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s/_rels/slide30.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a:t>
            </a:r>
            <a:r>
              <a:rPr b="0" lang="en-US" sz="2000" spc="-1" strike="noStrike">
                <a:latin typeface="Arial"/>
              </a:rPr>
              <a:t>enth </a:t>
            </a:r>
            <a:r>
              <a:rPr b="0" lang="en-US" sz="2000" spc="-1" strike="noStrike">
                <a:latin typeface="Arial"/>
              </a:rPr>
              <a:t>Outl</a:t>
            </a:r>
            <a:r>
              <a:rPr b="0" lang="en-US" sz="2000" spc="-1" strike="noStrike">
                <a:latin typeface="Arial"/>
              </a:rPr>
              <a:t>ine </a:t>
            </a:r>
            <a:r>
              <a:rPr b="0" lang="en-US" sz="2000" spc="-1" strike="noStrike">
                <a:latin typeface="Arial"/>
              </a:rPr>
              <a:t>Lev</a:t>
            </a:r>
            <a:r>
              <a:rPr b="0" lang="en-US" sz="2000" spc="-1" strike="noStrike">
                <a:latin typeface="Arial"/>
              </a:rPr>
              <a:t>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tif"/><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gif"/><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image" Target="../media/image55.jpe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png"/><Relationship Id="rId3" Type="http://schemas.openxmlformats.org/officeDocument/2006/relationships/hyperlink" Target="https://www.exploit-db.com/" TargetMode="External"/><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tif"/><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tif"/><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n 4" descr=""/>
          <p:cNvPicPr/>
          <p:nvPr/>
        </p:nvPicPr>
        <p:blipFill>
          <a:blip r:embed="rId1"/>
          <a:stretch/>
        </p:blipFill>
        <p:spPr>
          <a:xfrm>
            <a:off x="0" y="0"/>
            <a:ext cx="12190320" cy="6856200"/>
          </a:xfrm>
          <a:prstGeom prst="rect">
            <a:avLst/>
          </a:prstGeom>
          <a:ln>
            <a:noFill/>
          </a:ln>
        </p:spPr>
      </p:pic>
      <p:sp>
        <p:nvSpPr>
          <p:cNvPr id="115" name="CustomShape 1"/>
          <p:cNvSpPr/>
          <p:nvPr/>
        </p:nvSpPr>
        <p:spPr>
          <a:xfrm>
            <a:off x="3841560" y="3520800"/>
            <a:ext cx="4507200" cy="85428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4400" spc="-1" strike="noStrike">
                <a:solidFill>
                  <a:srgbClr val="ffffff"/>
                </a:solidFill>
                <a:latin typeface="Arial"/>
                <a:ea typeface="DejaVu Sans"/>
              </a:rPr>
              <a:t>Security Training</a:t>
            </a:r>
            <a:endParaRPr b="0" lang="en-US" sz="4400" spc="-1" strike="noStrike">
              <a:latin typeface="Arial"/>
            </a:endParaRPr>
          </a:p>
        </p:txBody>
      </p:sp>
      <p:sp>
        <p:nvSpPr>
          <p:cNvPr id="116" name="CustomShape 2"/>
          <p:cNvSpPr/>
          <p:nvPr/>
        </p:nvSpPr>
        <p:spPr>
          <a:xfrm>
            <a:off x="3308040" y="4377240"/>
            <a:ext cx="5573880" cy="56520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3200" spc="-1" strike="noStrike">
                <a:solidFill>
                  <a:srgbClr val="ffffff"/>
                </a:solidFill>
                <a:latin typeface="Calibri Light"/>
                <a:ea typeface="DejaVu Sans"/>
              </a:rPr>
              <a:t>Technical Guidelines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Imagen 4" descr=""/>
          <p:cNvPicPr/>
          <p:nvPr/>
        </p:nvPicPr>
        <p:blipFill>
          <a:blip r:embed="rId1"/>
          <a:stretch/>
        </p:blipFill>
        <p:spPr>
          <a:xfrm>
            <a:off x="0" y="0"/>
            <a:ext cx="12191400" cy="6857280"/>
          </a:xfrm>
          <a:prstGeom prst="rect">
            <a:avLst/>
          </a:prstGeom>
          <a:ln>
            <a:noFill/>
          </a:ln>
        </p:spPr>
      </p:pic>
      <p:pic>
        <p:nvPicPr>
          <p:cNvPr id="157" name="Imagen 6" descr=""/>
          <p:cNvPicPr/>
          <p:nvPr/>
        </p:nvPicPr>
        <p:blipFill>
          <a:blip r:embed="rId2"/>
          <a:stretch/>
        </p:blipFill>
        <p:spPr>
          <a:xfrm>
            <a:off x="776520" y="824760"/>
            <a:ext cx="719640" cy="183600"/>
          </a:xfrm>
          <a:prstGeom prst="rect">
            <a:avLst/>
          </a:prstGeom>
          <a:ln>
            <a:noFill/>
          </a:ln>
        </p:spPr>
      </p:pic>
      <p:sp>
        <p:nvSpPr>
          <p:cNvPr id="158" name="CustomShape 1"/>
          <p:cNvSpPr/>
          <p:nvPr/>
        </p:nvSpPr>
        <p:spPr>
          <a:xfrm>
            <a:off x="788760" y="948600"/>
            <a:ext cx="4266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Hardware Firewall</a:t>
            </a:r>
            <a:endParaRPr b="0" lang="en-US" sz="4000" spc="-1" strike="noStrike">
              <a:latin typeface="Arial"/>
            </a:endParaRPr>
          </a:p>
        </p:txBody>
      </p:sp>
      <p:sp>
        <p:nvSpPr>
          <p:cNvPr id="159" name="CustomShape 2"/>
          <p:cNvSpPr/>
          <p:nvPr/>
        </p:nvSpPr>
        <p:spPr>
          <a:xfrm>
            <a:off x="5943600" y="1007640"/>
            <a:ext cx="5315040" cy="5210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A hardware firewall often sits between your local network and the Internet.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The firewall will inspect all the data entering or leaving the entire network passing along the safe data packets while blocking the dangerous packets.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In order to properly protect a network without hindering performance, hardware firewalls require expert setup, and so may not be a feasible solution for</a:t>
            </a:r>
            <a:endParaRPr b="0" lang="en-US" sz="2400" spc="-1" strike="noStrike">
              <a:latin typeface="Arial"/>
            </a:endParaRPr>
          </a:p>
          <a:p>
            <a:pPr>
              <a:lnSpc>
                <a:spcPct val="100000"/>
              </a:lnSpc>
            </a:pPr>
            <a:r>
              <a:rPr b="0" lang="en-US" sz="2400" spc="-1" strike="noStrike">
                <a:solidFill>
                  <a:srgbClr val="595959"/>
                </a:solidFill>
                <a:latin typeface="Calibri"/>
                <a:ea typeface="DejaVu Sans"/>
              </a:rPr>
              <a:t> </a:t>
            </a:r>
            <a:r>
              <a:rPr b="0" lang="en-US" sz="2400" spc="-1" strike="noStrike">
                <a:solidFill>
                  <a:srgbClr val="595959"/>
                </a:solidFill>
                <a:latin typeface="Calibri"/>
                <a:ea typeface="DejaVu Sans"/>
              </a:rPr>
              <a:t>companies without a dedicated IT department. </a:t>
            </a:r>
            <a:endParaRPr b="0" lang="en-US" sz="2400" spc="-1" strike="noStrike">
              <a:latin typeface="Arial"/>
            </a:endParaRPr>
          </a:p>
        </p:txBody>
      </p:sp>
      <p:pic>
        <p:nvPicPr>
          <p:cNvPr id="160" name="Picture 3" descr=""/>
          <p:cNvPicPr/>
          <p:nvPr/>
        </p:nvPicPr>
        <p:blipFill>
          <a:blip r:embed="rId3"/>
          <a:stretch/>
        </p:blipFill>
        <p:spPr>
          <a:xfrm>
            <a:off x="776520" y="1466640"/>
            <a:ext cx="3796560" cy="38091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Imagen 4" descr=""/>
          <p:cNvPicPr/>
          <p:nvPr/>
        </p:nvPicPr>
        <p:blipFill>
          <a:blip r:embed="rId1"/>
          <a:stretch/>
        </p:blipFill>
        <p:spPr>
          <a:xfrm>
            <a:off x="0" y="0"/>
            <a:ext cx="12191400" cy="6857280"/>
          </a:xfrm>
          <a:prstGeom prst="rect">
            <a:avLst/>
          </a:prstGeom>
          <a:ln>
            <a:noFill/>
          </a:ln>
        </p:spPr>
      </p:pic>
      <p:sp>
        <p:nvSpPr>
          <p:cNvPr id="162" name="CustomShape 1"/>
          <p:cNvSpPr/>
          <p:nvPr/>
        </p:nvSpPr>
        <p:spPr>
          <a:xfrm>
            <a:off x="780120" y="1801080"/>
            <a:ext cx="10630800" cy="450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Calibri"/>
                <a:ea typeface="DejaVu Sans"/>
              </a:rPr>
              <a:t>The following is a list of important features to look out for when considering a firewall.</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Adequate Throughput</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Packet Filtering</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Stateful Inspection</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Proxy Server</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Application Filtering</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Logging</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VPN server</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Intrusion Prevention System (IPS)</a:t>
            </a:r>
            <a:endParaRPr b="0" lang="en-US" sz="2000" spc="-1" strike="noStrike">
              <a:latin typeface="Arial"/>
            </a:endParaRPr>
          </a:p>
          <a:p>
            <a:pPr marL="343080" indent="-342360">
              <a:lnSpc>
                <a:spcPct val="150000"/>
              </a:lnSpc>
              <a:buClr>
                <a:srgbClr val="595959"/>
              </a:buClr>
              <a:buFont typeface="Arial"/>
              <a:buChar char="•"/>
            </a:pPr>
            <a:r>
              <a:rPr b="0" lang="en-US" sz="2000" spc="-1" strike="noStrike">
                <a:solidFill>
                  <a:srgbClr val="595959"/>
                </a:solidFill>
                <a:latin typeface="Calibri"/>
                <a:ea typeface="DejaVu Sans"/>
              </a:rPr>
              <a:t>Anti-Virus</a:t>
            </a:r>
            <a:endParaRPr b="0" lang="en-US" sz="2000" spc="-1" strike="noStrike">
              <a:latin typeface="Arial"/>
            </a:endParaRPr>
          </a:p>
        </p:txBody>
      </p:sp>
      <p:pic>
        <p:nvPicPr>
          <p:cNvPr id="163" name="Imagen 6" descr=""/>
          <p:cNvPicPr/>
          <p:nvPr/>
        </p:nvPicPr>
        <p:blipFill>
          <a:blip r:embed="rId2"/>
          <a:stretch/>
        </p:blipFill>
        <p:spPr>
          <a:xfrm>
            <a:off x="776520" y="824760"/>
            <a:ext cx="719640" cy="183600"/>
          </a:xfrm>
          <a:prstGeom prst="rect">
            <a:avLst/>
          </a:prstGeom>
          <a:ln>
            <a:noFill/>
          </a:ln>
        </p:spPr>
      </p:pic>
      <p:sp>
        <p:nvSpPr>
          <p:cNvPr id="164" name="CustomShape 2"/>
          <p:cNvSpPr/>
          <p:nvPr/>
        </p:nvSpPr>
        <p:spPr>
          <a:xfrm>
            <a:off x="716040" y="948600"/>
            <a:ext cx="43016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Important features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Imagen 4" descr=""/>
          <p:cNvPicPr/>
          <p:nvPr/>
        </p:nvPicPr>
        <p:blipFill>
          <a:blip r:embed="rId1"/>
          <a:stretch/>
        </p:blipFill>
        <p:spPr>
          <a:xfrm>
            <a:off x="0" y="1080"/>
            <a:ext cx="12189960" cy="6855840"/>
          </a:xfrm>
          <a:prstGeom prst="rect">
            <a:avLst/>
          </a:prstGeom>
          <a:ln>
            <a:noFill/>
          </a:ln>
        </p:spPr>
      </p:pic>
      <p:sp>
        <p:nvSpPr>
          <p:cNvPr id="166" name="CustomShape 1"/>
          <p:cNvSpPr/>
          <p:nvPr/>
        </p:nvSpPr>
        <p:spPr>
          <a:xfrm>
            <a:off x="4152960" y="1830960"/>
            <a:ext cx="373680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Network Segregation</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Imagen 4" descr=""/>
          <p:cNvPicPr/>
          <p:nvPr/>
        </p:nvPicPr>
        <p:blipFill>
          <a:blip r:embed="rId1"/>
          <a:stretch/>
        </p:blipFill>
        <p:spPr>
          <a:xfrm>
            <a:off x="0" y="0"/>
            <a:ext cx="12190320" cy="6856200"/>
          </a:xfrm>
          <a:prstGeom prst="rect">
            <a:avLst/>
          </a:prstGeom>
          <a:ln>
            <a:noFill/>
          </a:ln>
        </p:spPr>
      </p:pic>
      <p:pic>
        <p:nvPicPr>
          <p:cNvPr id="168" name="Imagen 6" descr=""/>
          <p:cNvPicPr/>
          <p:nvPr/>
        </p:nvPicPr>
        <p:blipFill>
          <a:blip r:embed="rId2"/>
          <a:stretch/>
        </p:blipFill>
        <p:spPr>
          <a:xfrm>
            <a:off x="1371240" y="1880640"/>
            <a:ext cx="718560" cy="182520"/>
          </a:xfrm>
          <a:prstGeom prst="rect">
            <a:avLst/>
          </a:prstGeom>
          <a:ln>
            <a:noFill/>
          </a:ln>
        </p:spPr>
      </p:pic>
      <p:sp>
        <p:nvSpPr>
          <p:cNvPr id="169" name="CustomShape 1"/>
          <p:cNvSpPr/>
          <p:nvPr/>
        </p:nvSpPr>
        <p:spPr>
          <a:xfrm>
            <a:off x="405360" y="1968480"/>
            <a:ext cx="491760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Network Segregation</a:t>
            </a:r>
            <a:endParaRPr b="0" lang="en-US" sz="4000" spc="-1" strike="noStrike">
              <a:latin typeface="Arial"/>
            </a:endParaRPr>
          </a:p>
        </p:txBody>
      </p:sp>
      <p:sp>
        <p:nvSpPr>
          <p:cNvPr id="170" name="CustomShape 2"/>
          <p:cNvSpPr/>
          <p:nvPr/>
        </p:nvSpPr>
        <p:spPr>
          <a:xfrm>
            <a:off x="958680" y="3560040"/>
            <a:ext cx="41252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*Divide Network into subnets.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*Provide Access on a Need to Know basis.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*Creates hurdles for attackers.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*Helps mitigate data breaches.</a:t>
            </a:r>
            <a:endParaRPr b="0" lang="en-US" sz="1800" spc="-1" strike="noStrike">
              <a:latin typeface="Arial"/>
            </a:endParaRPr>
          </a:p>
        </p:txBody>
      </p:sp>
      <p:sp>
        <p:nvSpPr>
          <p:cNvPr id="171" name="CustomShape 3"/>
          <p:cNvSpPr/>
          <p:nvPr/>
        </p:nvSpPr>
        <p:spPr>
          <a:xfrm>
            <a:off x="711720" y="2671920"/>
            <a:ext cx="42699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Principal of Least Privilege for Networks</a:t>
            </a:r>
            <a:endParaRPr b="0" lang="en-US" sz="2000" spc="-1" strike="noStrike">
              <a:latin typeface="Arial"/>
            </a:endParaRPr>
          </a:p>
        </p:txBody>
      </p:sp>
      <p:pic>
        <p:nvPicPr>
          <p:cNvPr id="172" name="" descr=""/>
          <p:cNvPicPr/>
          <p:nvPr/>
        </p:nvPicPr>
        <p:blipFill>
          <a:blip r:embed="rId3"/>
          <a:stretch/>
        </p:blipFill>
        <p:spPr>
          <a:xfrm>
            <a:off x="8055720" y="3404880"/>
            <a:ext cx="3846960" cy="3366000"/>
          </a:xfrm>
          <a:prstGeom prst="rect">
            <a:avLst/>
          </a:prstGeom>
          <a:ln>
            <a:noFill/>
          </a:ln>
        </p:spPr>
      </p:pic>
      <p:sp>
        <p:nvSpPr>
          <p:cNvPr id="173" name="TextShape 4"/>
          <p:cNvSpPr txBox="1"/>
          <p:nvPr/>
        </p:nvSpPr>
        <p:spPr>
          <a:xfrm>
            <a:off x="5660280" y="1173960"/>
            <a:ext cx="5581080" cy="3205800"/>
          </a:xfrm>
          <a:prstGeom prst="rect">
            <a:avLst/>
          </a:prstGeom>
          <a:blipFill rotWithShape="0">
            <a:blip r:embed="rId4"/>
            <a:stretch>
              <a:fillRect/>
            </a:stretch>
          </a:blipFill>
          <a:ln>
            <a:noFill/>
          </a:ln>
        </p:spPr>
        <p:txBody>
          <a:bodyPr lIns="90000" rIns="90000" tIns="45000" bIns="45000" anchor="ctr" anchorCtr="1">
            <a:spAutoFit/>
          </a:bodyPr>
          <a:p>
            <a:pPr algn="ctr"/>
            <a:r>
              <a:rPr b="0" lang="en-US" sz="1800" spc="-1" strike="noStrike">
                <a:latin typeface="Arial"/>
              </a:rPr>
              <a:t>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Imagen 4" descr=""/>
          <p:cNvPicPr/>
          <p:nvPr/>
        </p:nvPicPr>
        <p:blipFill>
          <a:blip r:embed="rId1"/>
          <a:stretch/>
        </p:blipFill>
        <p:spPr>
          <a:xfrm>
            <a:off x="0" y="1080"/>
            <a:ext cx="12189960" cy="6855840"/>
          </a:xfrm>
          <a:prstGeom prst="rect">
            <a:avLst/>
          </a:prstGeom>
          <a:ln>
            <a:noFill/>
          </a:ln>
        </p:spPr>
      </p:pic>
      <p:sp>
        <p:nvSpPr>
          <p:cNvPr id="175" name="CustomShape 1"/>
          <p:cNvSpPr/>
          <p:nvPr/>
        </p:nvSpPr>
        <p:spPr>
          <a:xfrm>
            <a:off x="2694600" y="1830960"/>
            <a:ext cx="6656040" cy="1003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Intrusion Detection/Prevention System</a:t>
            </a:r>
            <a:endParaRPr b="0" lang="en-US" sz="3000" spc="-1" strike="noStrike">
              <a:latin typeface="Arial"/>
            </a:endParaRPr>
          </a:p>
          <a:p>
            <a:pPr algn="ctr">
              <a:lnSpc>
                <a:spcPct val="100000"/>
              </a:lnSpc>
            </a:pPr>
            <a:r>
              <a:rPr b="0" lang="en-US" sz="3000" spc="-1" strike="noStrike">
                <a:solidFill>
                  <a:srgbClr val="dc3344"/>
                </a:solidFill>
                <a:latin typeface="Arial"/>
                <a:ea typeface="DejaVu Sans"/>
              </a:rPr>
              <a:t>(IDS/IPS)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Imagen 4" descr=""/>
          <p:cNvPicPr/>
          <p:nvPr/>
        </p:nvPicPr>
        <p:blipFill>
          <a:blip r:embed="rId1"/>
          <a:stretch/>
        </p:blipFill>
        <p:spPr>
          <a:xfrm>
            <a:off x="0" y="0"/>
            <a:ext cx="12191400" cy="6857280"/>
          </a:xfrm>
          <a:prstGeom prst="rect">
            <a:avLst/>
          </a:prstGeom>
          <a:ln>
            <a:noFill/>
          </a:ln>
        </p:spPr>
      </p:pic>
      <p:sp>
        <p:nvSpPr>
          <p:cNvPr id="177" name="CustomShape 1"/>
          <p:cNvSpPr/>
          <p:nvPr/>
        </p:nvSpPr>
        <p:spPr>
          <a:xfrm>
            <a:off x="1371600" y="1418400"/>
            <a:ext cx="1026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IDS</a:t>
            </a:r>
            <a:endParaRPr b="0" lang="en-US" sz="4000" spc="-1" strike="noStrike">
              <a:latin typeface="Arial"/>
            </a:endParaRPr>
          </a:p>
        </p:txBody>
      </p:sp>
      <p:pic>
        <p:nvPicPr>
          <p:cNvPr id="178" name="Picture 2" descr=""/>
          <p:cNvPicPr/>
          <p:nvPr/>
        </p:nvPicPr>
        <p:blipFill>
          <a:blip r:embed="rId2"/>
          <a:srcRect l="0" t="0" r="0" b="7075"/>
          <a:stretch/>
        </p:blipFill>
        <p:spPr>
          <a:xfrm>
            <a:off x="4453200" y="1135440"/>
            <a:ext cx="5689800" cy="2593440"/>
          </a:xfrm>
          <a:prstGeom prst="rect">
            <a:avLst/>
          </a:prstGeom>
          <a:ln>
            <a:noFill/>
          </a:ln>
        </p:spPr>
      </p:pic>
      <p:pic>
        <p:nvPicPr>
          <p:cNvPr id="179" name="Picture 4" descr=""/>
          <p:cNvPicPr/>
          <p:nvPr/>
        </p:nvPicPr>
        <p:blipFill>
          <a:blip r:embed="rId3"/>
          <a:srcRect l="0" t="0" r="0" b="21900"/>
          <a:stretch/>
        </p:blipFill>
        <p:spPr>
          <a:xfrm>
            <a:off x="4453200" y="4294800"/>
            <a:ext cx="6751080" cy="1725120"/>
          </a:xfrm>
          <a:prstGeom prst="rect">
            <a:avLst/>
          </a:prstGeom>
          <a:ln>
            <a:noFill/>
          </a:ln>
        </p:spPr>
      </p:pic>
      <p:sp>
        <p:nvSpPr>
          <p:cNvPr id="180" name="CustomShape 2"/>
          <p:cNvSpPr/>
          <p:nvPr/>
        </p:nvSpPr>
        <p:spPr>
          <a:xfrm>
            <a:off x="1370880" y="4449960"/>
            <a:ext cx="9990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IPS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n 4" descr=""/>
          <p:cNvPicPr/>
          <p:nvPr/>
        </p:nvPicPr>
        <p:blipFill>
          <a:blip r:embed="rId1"/>
          <a:stretch/>
        </p:blipFill>
        <p:spPr>
          <a:xfrm>
            <a:off x="0" y="0"/>
            <a:ext cx="12191400" cy="6857280"/>
          </a:xfrm>
          <a:prstGeom prst="rect">
            <a:avLst/>
          </a:prstGeom>
          <a:ln>
            <a:noFill/>
          </a:ln>
        </p:spPr>
      </p:pic>
      <p:sp>
        <p:nvSpPr>
          <p:cNvPr id="182" name="CustomShape 1"/>
          <p:cNvSpPr/>
          <p:nvPr/>
        </p:nvSpPr>
        <p:spPr>
          <a:xfrm>
            <a:off x="1371600" y="1850400"/>
            <a:ext cx="1026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IDS</a:t>
            </a:r>
            <a:endParaRPr b="0" lang="en-US" sz="4000" spc="-1" strike="noStrike">
              <a:latin typeface="Arial"/>
            </a:endParaRPr>
          </a:p>
        </p:txBody>
      </p:sp>
      <p:sp>
        <p:nvSpPr>
          <p:cNvPr id="183" name="CustomShape 2"/>
          <p:cNvSpPr/>
          <p:nvPr/>
        </p:nvSpPr>
        <p:spPr>
          <a:xfrm>
            <a:off x="1370880" y="3009960"/>
            <a:ext cx="9990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IPS</a:t>
            </a:r>
            <a:endParaRPr b="0" lang="en-US" sz="4000" spc="-1" strike="noStrike">
              <a:latin typeface="Arial"/>
            </a:endParaRPr>
          </a:p>
        </p:txBody>
      </p:sp>
      <p:sp>
        <p:nvSpPr>
          <p:cNvPr id="184" name="CustomShape 3"/>
          <p:cNvSpPr/>
          <p:nvPr/>
        </p:nvSpPr>
        <p:spPr>
          <a:xfrm>
            <a:off x="3269880" y="2007000"/>
            <a:ext cx="4510440" cy="455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ea typeface="DejaVu Sans"/>
              </a:rPr>
              <a:t>Detecta</a:t>
            </a:r>
            <a:r>
              <a:rPr b="0" lang="en-US" sz="2400" spc="-1" strike="noStrike">
                <a:solidFill>
                  <a:srgbClr val="000000"/>
                </a:solidFill>
                <a:latin typeface="Calibri"/>
                <a:ea typeface="DejaVu Sans"/>
              </a:rPr>
              <a:t> ataques dentro de una red</a:t>
            </a:r>
            <a:endParaRPr b="0" lang="en-US" sz="2400" spc="-1" strike="noStrike">
              <a:latin typeface="Arial"/>
            </a:endParaRPr>
          </a:p>
        </p:txBody>
      </p:sp>
      <p:sp>
        <p:nvSpPr>
          <p:cNvPr id="185" name="CustomShape 4"/>
          <p:cNvSpPr/>
          <p:nvPr/>
        </p:nvSpPr>
        <p:spPr>
          <a:xfrm>
            <a:off x="3205440" y="3154320"/>
            <a:ext cx="4640040" cy="455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ea typeface="DejaVu Sans"/>
              </a:rPr>
              <a:t>Previene</a:t>
            </a:r>
            <a:r>
              <a:rPr b="0" lang="en-US" sz="2400" spc="-1" strike="noStrike">
                <a:solidFill>
                  <a:srgbClr val="000000"/>
                </a:solidFill>
                <a:latin typeface="Calibri"/>
                <a:ea typeface="DejaVu Sans"/>
              </a:rPr>
              <a:t> ataques dentro de una red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Imagen 4" descr=""/>
          <p:cNvPicPr/>
          <p:nvPr/>
        </p:nvPicPr>
        <p:blipFill>
          <a:blip r:embed="rId1"/>
          <a:stretch/>
        </p:blipFill>
        <p:spPr>
          <a:xfrm>
            <a:off x="0" y="0"/>
            <a:ext cx="12191400" cy="6857280"/>
          </a:xfrm>
          <a:prstGeom prst="rect">
            <a:avLst/>
          </a:prstGeom>
          <a:ln>
            <a:noFill/>
          </a:ln>
        </p:spPr>
      </p:pic>
      <p:sp>
        <p:nvSpPr>
          <p:cNvPr id="187" name="CustomShape 1"/>
          <p:cNvSpPr/>
          <p:nvPr/>
        </p:nvSpPr>
        <p:spPr>
          <a:xfrm>
            <a:off x="1371600" y="1418400"/>
            <a:ext cx="1026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IDS</a:t>
            </a:r>
            <a:endParaRPr b="0" lang="en-US" sz="4000" spc="-1" strike="noStrike">
              <a:latin typeface="Arial"/>
            </a:endParaRPr>
          </a:p>
        </p:txBody>
      </p:sp>
      <p:sp>
        <p:nvSpPr>
          <p:cNvPr id="188" name="CustomShape 2"/>
          <p:cNvSpPr/>
          <p:nvPr/>
        </p:nvSpPr>
        <p:spPr>
          <a:xfrm>
            <a:off x="1370880" y="4449960"/>
            <a:ext cx="9990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IPS</a:t>
            </a:r>
            <a:endParaRPr b="0" lang="en-US" sz="4000" spc="-1" strike="noStrike">
              <a:latin typeface="Arial"/>
            </a:endParaRPr>
          </a:p>
        </p:txBody>
      </p:sp>
      <p:pic>
        <p:nvPicPr>
          <p:cNvPr id="189" name="Picture 2" descr=""/>
          <p:cNvPicPr/>
          <p:nvPr/>
        </p:nvPicPr>
        <p:blipFill>
          <a:blip r:embed="rId2"/>
          <a:stretch/>
        </p:blipFill>
        <p:spPr>
          <a:xfrm>
            <a:off x="7576920" y="1663920"/>
            <a:ext cx="4234680" cy="2597400"/>
          </a:xfrm>
          <a:prstGeom prst="rect">
            <a:avLst/>
          </a:prstGeom>
          <a:ln>
            <a:noFill/>
          </a:ln>
        </p:spPr>
      </p:pic>
      <p:sp>
        <p:nvSpPr>
          <p:cNvPr id="190" name="CustomShape 3"/>
          <p:cNvSpPr/>
          <p:nvPr/>
        </p:nvSpPr>
        <p:spPr>
          <a:xfrm>
            <a:off x="3250080" y="1418400"/>
            <a:ext cx="5873400" cy="155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Detecta</a:t>
            </a:r>
            <a:r>
              <a:rPr b="0" lang="en-US" sz="2400" spc="-1" strike="noStrike">
                <a:solidFill>
                  <a:srgbClr val="000000"/>
                </a:solidFill>
                <a:latin typeface="Calibri"/>
                <a:ea typeface="DejaVu Sans"/>
              </a:rPr>
              <a:t> ataques dentro de una red</a:t>
            </a:r>
            <a:endParaRPr b="0" lang="en-US" sz="2400" spc="-1" strike="noStrike">
              <a:latin typeface="Arial"/>
            </a:endParaRPr>
          </a:p>
          <a:p>
            <a:pPr marL="343080" indent="-342360">
              <a:lnSpc>
                <a:spcPct val="100000"/>
              </a:lnSpc>
              <a:buClr>
                <a:srgbClr val="000000"/>
              </a:buClr>
              <a:buFont typeface="Arial"/>
              <a:buChar char="•"/>
            </a:pPr>
            <a:r>
              <a:rPr b="1" lang="en-US" sz="2400" spc="-1" strike="noStrike">
                <a:solidFill>
                  <a:srgbClr val="000000"/>
                </a:solidFill>
                <a:latin typeface="Calibri"/>
                <a:ea typeface="DejaVu Sans"/>
              </a:rPr>
              <a:t>NIDS</a:t>
            </a:r>
            <a:br/>
            <a:r>
              <a:rPr b="0" lang="en-US" sz="2400" spc="-1" strike="noStrike">
                <a:solidFill>
                  <a:srgbClr val="000000"/>
                </a:solidFill>
                <a:latin typeface="Calibri"/>
                <a:ea typeface="DejaVu Sans"/>
              </a:rPr>
              <a:t>Analiza tráfico de red, además de realizar otras funciones</a:t>
            </a:r>
            <a:endParaRPr b="0" lang="en-US" sz="2400" spc="-1" strike="noStrike">
              <a:latin typeface="Arial"/>
            </a:endParaRPr>
          </a:p>
        </p:txBody>
      </p:sp>
      <p:sp>
        <p:nvSpPr>
          <p:cNvPr id="191" name="CustomShape 4"/>
          <p:cNvSpPr/>
          <p:nvPr/>
        </p:nvSpPr>
        <p:spPr>
          <a:xfrm>
            <a:off x="3250080" y="4046040"/>
            <a:ext cx="5755320" cy="155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Previene</a:t>
            </a:r>
            <a:r>
              <a:rPr b="0" lang="en-US" sz="2400" spc="-1" strike="noStrike">
                <a:solidFill>
                  <a:srgbClr val="000000"/>
                </a:solidFill>
                <a:latin typeface="Calibri"/>
                <a:ea typeface="DejaVu Sans"/>
              </a:rPr>
              <a:t> ataques dentro de una red</a:t>
            </a:r>
            <a:endParaRPr b="0" lang="en-US" sz="2400" spc="-1" strike="noStrike">
              <a:latin typeface="Arial"/>
            </a:endParaRPr>
          </a:p>
          <a:p>
            <a:pPr marL="343080" indent="-342360">
              <a:lnSpc>
                <a:spcPct val="100000"/>
              </a:lnSpc>
              <a:buClr>
                <a:srgbClr val="000000"/>
              </a:buClr>
              <a:buFont typeface="Arial"/>
              <a:buChar char="•"/>
            </a:pPr>
            <a:r>
              <a:rPr b="1" lang="en-US" sz="2400" spc="-1" strike="noStrike">
                <a:solidFill>
                  <a:srgbClr val="000000"/>
                </a:solidFill>
                <a:latin typeface="Calibri"/>
                <a:ea typeface="DejaVu Sans"/>
              </a:rPr>
              <a:t>NIPS</a:t>
            </a:r>
            <a:br/>
            <a:r>
              <a:rPr b="0" lang="en-US" sz="2400" spc="-1" strike="noStrike">
                <a:solidFill>
                  <a:srgbClr val="000000"/>
                </a:solidFill>
                <a:latin typeface="Calibri"/>
                <a:ea typeface="DejaVu Sans"/>
              </a:rPr>
              <a:t>Analiza tráfico de red, además de realizar otras funciones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Imagen 4" descr=""/>
          <p:cNvPicPr/>
          <p:nvPr/>
        </p:nvPicPr>
        <p:blipFill>
          <a:blip r:embed="rId1"/>
          <a:stretch/>
        </p:blipFill>
        <p:spPr>
          <a:xfrm>
            <a:off x="0" y="0"/>
            <a:ext cx="12191400" cy="6857280"/>
          </a:xfrm>
          <a:prstGeom prst="rect">
            <a:avLst/>
          </a:prstGeom>
          <a:ln>
            <a:noFill/>
          </a:ln>
        </p:spPr>
      </p:pic>
      <p:sp>
        <p:nvSpPr>
          <p:cNvPr id="193" name="CustomShape 1"/>
          <p:cNvSpPr/>
          <p:nvPr/>
        </p:nvSpPr>
        <p:spPr>
          <a:xfrm>
            <a:off x="1371600" y="1418400"/>
            <a:ext cx="1026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IDS</a:t>
            </a:r>
            <a:endParaRPr b="0" lang="en-US" sz="4000" spc="-1" strike="noStrike">
              <a:latin typeface="Arial"/>
            </a:endParaRPr>
          </a:p>
        </p:txBody>
      </p:sp>
      <p:sp>
        <p:nvSpPr>
          <p:cNvPr id="194" name="CustomShape 2"/>
          <p:cNvSpPr/>
          <p:nvPr/>
        </p:nvSpPr>
        <p:spPr>
          <a:xfrm>
            <a:off x="1370880" y="4449960"/>
            <a:ext cx="9990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IPS</a:t>
            </a:r>
            <a:endParaRPr b="0" lang="en-US" sz="4000" spc="-1" strike="noStrike">
              <a:latin typeface="Arial"/>
            </a:endParaRPr>
          </a:p>
        </p:txBody>
      </p:sp>
      <p:sp>
        <p:nvSpPr>
          <p:cNvPr id="195" name="CustomShape 3"/>
          <p:cNvSpPr/>
          <p:nvPr/>
        </p:nvSpPr>
        <p:spPr>
          <a:xfrm>
            <a:off x="3859920" y="1541520"/>
            <a:ext cx="5873400" cy="22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Detecta</a:t>
            </a:r>
            <a:r>
              <a:rPr b="0" lang="en-US" sz="2400" spc="-1" strike="noStrike">
                <a:solidFill>
                  <a:srgbClr val="000000"/>
                </a:solidFill>
                <a:latin typeface="Calibri"/>
                <a:ea typeface="DejaVu Sans"/>
              </a:rPr>
              <a:t> ataques dentro de una red</a:t>
            </a:r>
            <a:endParaRPr b="0" lang="en-US" sz="2400" spc="-1" strike="noStrike">
              <a:latin typeface="Arial"/>
            </a:endParaRPr>
          </a:p>
          <a:p>
            <a:pPr marL="343080" indent="-342360">
              <a:lnSpc>
                <a:spcPct val="100000"/>
              </a:lnSpc>
              <a:buClr>
                <a:srgbClr val="000000"/>
              </a:buClr>
              <a:buFont typeface="Arial"/>
              <a:buChar char="•"/>
            </a:pPr>
            <a:r>
              <a:rPr b="1" lang="en-US" sz="2400" spc="-1" strike="noStrike">
                <a:solidFill>
                  <a:srgbClr val="000000"/>
                </a:solidFill>
                <a:latin typeface="Calibri"/>
                <a:ea typeface="DejaVu Sans"/>
              </a:rPr>
              <a:t>NIDS</a:t>
            </a:r>
            <a:br/>
            <a:r>
              <a:rPr b="0" lang="en-US" sz="2400" spc="-1" strike="noStrike">
                <a:solidFill>
                  <a:srgbClr val="000000"/>
                </a:solidFill>
                <a:latin typeface="Calibri"/>
                <a:ea typeface="DejaVu Sans"/>
              </a:rPr>
              <a:t>Analiza tráfico de red, además de realizar otras funciones</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HIDS</a:t>
            </a:r>
            <a:br/>
            <a:r>
              <a:rPr b="0" lang="en-US" sz="2400" spc="-1" strike="noStrike">
                <a:solidFill>
                  <a:srgbClr val="000000"/>
                </a:solidFill>
                <a:latin typeface="Calibri"/>
                <a:ea typeface="DejaVu Sans"/>
              </a:rPr>
              <a:t>Funciona en un dispositivo dedicado</a:t>
            </a:r>
            <a:endParaRPr b="0" lang="en-US" sz="2400" spc="-1" strike="noStrike">
              <a:latin typeface="Arial"/>
            </a:endParaRPr>
          </a:p>
        </p:txBody>
      </p:sp>
      <p:sp>
        <p:nvSpPr>
          <p:cNvPr id="196" name="CustomShape 4"/>
          <p:cNvSpPr/>
          <p:nvPr/>
        </p:nvSpPr>
        <p:spPr>
          <a:xfrm>
            <a:off x="3859920" y="4019040"/>
            <a:ext cx="5755320" cy="22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Previene</a:t>
            </a:r>
            <a:r>
              <a:rPr b="0" lang="en-US" sz="2400" spc="-1" strike="noStrike">
                <a:solidFill>
                  <a:srgbClr val="000000"/>
                </a:solidFill>
                <a:latin typeface="Calibri"/>
                <a:ea typeface="DejaVu Sans"/>
              </a:rPr>
              <a:t> ataques dentro de una red</a:t>
            </a:r>
            <a:endParaRPr b="0" lang="en-US" sz="2400" spc="-1" strike="noStrike">
              <a:latin typeface="Arial"/>
            </a:endParaRPr>
          </a:p>
          <a:p>
            <a:pPr marL="343080" indent="-342360">
              <a:lnSpc>
                <a:spcPct val="100000"/>
              </a:lnSpc>
              <a:buClr>
                <a:srgbClr val="000000"/>
              </a:buClr>
              <a:buFont typeface="Arial"/>
              <a:buChar char="•"/>
            </a:pPr>
            <a:r>
              <a:rPr b="1" lang="en-US" sz="2400" spc="-1" strike="noStrike">
                <a:solidFill>
                  <a:srgbClr val="000000"/>
                </a:solidFill>
                <a:latin typeface="Calibri"/>
                <a:ea typeface="DejaVu Sans"/>
              </a:rPr>
              <a:t>NIPS</a:t>
            </a:r>
            <a:br/>
            <a:r>
              <a:rPr b="0" lang="en-US" sz="2400" spc="-1" strike="noStrike">
                <a:solidFill>
                  <a:srgbClr val="000000"/>
                </a:solidFill>
                <a:latin typeface="Calibri"/>
                <a:ea typeface="DejaVu Sans"/>
              </a:rPr>
              <a:t>Analiza tráfico de red, además de realizar otras funciones</a:t>
            </a:r>
            <a:endParaRPr b="0" lang="en-US" sz="2400" spc="-1" strike="noStrike">
              <a:latin typeface="Arial"/>
            </a:endParaRPr>
          </a:p>
          <a:p>
            <a:pPr marL="343080" indent="-342360">
              <a:lnSpc>
                <a:spcPct val="100000"/>
              </a:lnSpc>
              <a:buClr>
                <a:srgbClr val="000000"/>
              </a:buClr>
              <a:buFont typeface="Arial"/>
              <a:buChar char="•"/>
            </a:pPr>
            <a:r>
              <a:rPr b="0" lang="en-US" sz="2400" spc="-1" strike="noStrike">
                <a:solidFill>
                  <a:srgbClr val="000000"/>
                </a:solidFill>
                <a:latin typeface="Calibri"/>
                <a:ea typeface="DejaVu Sans"/>
              </a:rPr>
              <a:t>HIDS</a:t>
            </a:r>
            <a:br/>
            <a:r>
              <a:rPr b="0" lang="en-US" sz="2400" spc="-1" strike="noStrike">
                <a:solidFill>
                  <a:srgbClr val="000000"/>
                </a:solidFill>
                <a:latin typeface="Calibri"/>
                <a:ea typeface="DejaVu Sans"/>
              </a:rPr>
              <a:t>Funciona en un dispositivo dedicado</a:t>
            </a:r>
            <a:endParaRPr b="0" lang="en-US" sz="2400" spc="-1" strike="noStrike">
              <a:latin typeface="Arial"/>
            </a:endParaRPr>
          </a:p>
        </p:txBody>
      </p:sp>
      <p:pic>
        <p:nvPicPr>
          <p:cNvPr id="197" name="Picture 6" descr=""/>
          <p:cNvPicPr/>
          <p:nvPr/>
        </p:nvPicPr>
        <p:blipFill>
          <a:blip r:embed="rId2"/>
          <a:stretch/>
        </p:blipFill>
        <p:spPr>
          <a:xfrm>
            <a:off x="5802840" y="12960"/>
            <a:ext cx="6388560" cy="1358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Imagen 4" descr=""/>
          <p:cNvPicPr/>
          <p:nvPr/>
        </p:nvPicPr>
        <p:blipFill>
          <a:blip r:embed="rId1"/>
          <a:stretch/>
        </p:blipFill>
        <p:spPr>
          <a:xfrm>
            <a:off x="0" y="37080"/>
            <a:ext cx="12189960" cy="6855840"/>
          </a:xfrm>
          <a:prstGeom prst="rect">
            <a:avLst/>
          </a:prstGeom>
          <a:ln>
            <a:noFill/>
          </a:ln>
        </p:spPr>
      </p:pic>
      <p:sp>
        <p:nvSpPr>
          <p:cNvPr id="199" name="CustomShape 1"/>
          <p:cNvSpPr/>
          <p:nvPr/>
        </p:nvSpPr>
        <p:spPr>
          <a:xfrm>
            <a:off x="3859200" y="1830960"/>
            <a:ext cx="4330440" cy="546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Secure Communications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Imagen 2" descr=""/>
          <p:cNvPicPr/>
          <p:nvPr/>
        </p:nvPicPr>
        <p:blipFill>
          <a:blip r:embed="rId1"/>
          <a:stretch/>
        </p:blipFill>
        <p:spPr>
          <a:xfrm>
            <a:off x="0" y="0"/>
            <a:ext cx="12190320" cy="6856200"/>
          </a:xfrm>
          <a:prstGeom prst="rect">
            <a:avLst/>
          </a:prstGeom>
          <a:ln>
            <a:noFill/>
          </a:ln>
        </p:spPr>
      </p:pic>
      <p:pic>
        <p:nvPicPr>
          <p:cNvPr id="118" name="Imagen 8" descr=""/>
          <p:cNvPicPr/>
          <p:nvPr/>
        </p:nvPicPr>
        <p:blipFill>
          <a:blip r:embed="rId2"/>
          <a:stretch/>
        </p:blipFill>
        <p:spPr>
          <a:xfrm>
            <a:off x="1312200" y="2085480"/>
            <a:ext cx="1271880" cy="324000"/>
          </a:xfrm>
          <a:prstGeom prst="rect">
            <a:avLst/>
          </a:prstGeom>
          <a:ln>
            <a:noFill/>
          </a:ln>
        </p:spPr>
      </p:pic>
      <p:sp>
        <p:nvSpPr>
          <p:cNvPr id="119" name="CustomShape 1"/>
          <p:cNvSpPr/>
          <p:nvPr/>
        </p:nvSpPr>
        <p:spPr>
          <a:xfrm>
            <a:off x="1312200" y="2572920"/>
            <a:ext cx="6550200" cy="854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6600" spc="-1" strike="noStrike">
                <a:solidFill>
                  <a:srgbClr val="ffffff"/>
                </a:solidFill>
                <a:latin typeface="Arial"/>
                <a:ea typeface="DejaVu Sans"/>
              </a:rPr>
              <a:t>Security Training</a:t>
            </a:r>
            <a:endParaRPr b="0" lang="en-US" sz="6600" spc="-1" strike="noStrike">
              <a:latin typeface="Arial"/>
            </a:endParaRPr>
          </a:p>
        </p:txBody>
      </p:sp>
      <p:sp>
        <p:nvSpPr>
          <p:cNvPr id="120" name="CustomShape 2"/>
          <p:cNvSpPr/>
          <p:nvPr/>
        </p:nvSpPr>
        <p:spPr>
          <a:xfrm>
            <a:off x="1400400" y="3386880"/>
            <a:ext cx="5573880" cy="56520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0" lang="en-US" sz="3200" spc="-1" strike="noStrike">
                <a:solidFill>
                  <a:srgbClr val="ffffff"/>
                </a:solidFill>
                <a:latin typeface="Calibri Light"/>
                <a:ea typeface="DejaVu Sans"/>
              </a:rPr>
              <a:t>Technical Guidelines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Imagen 4" descr=""/>
          <p:cNvPicPr/>
          <p:nvPr/>
        </p:nvPicPr>
        <p:blipFill>
          <a:blip r:embed="rId1"/>
          <a:stretch/>
        </p:blipFill>
        <p:spPr>
          <a:xfrm>
            <a:off x="0" y="0"/>
            <a:ext cx="12190320" cy="6856200"/>
          </a:xfrm>
          <a:prstGeom prst="rect">
            <a:avLst/>
          </a:prstGeom>
          <a:ln>
            <a:noFill/>
          </a:ln>
        </p:spPr>
      </p:pic>
      <p:pic>
        <p:nvPicPr>
          <p:cNvPr id="201" name="Imagen 6" descr=""/>
          <p:cNvPicPr/>
          <p:nvPr/>
        </p:nvPicPr>
        <p:blipFill>
          <a:blip r:embed="rId2"/>
          <a:stretch/>
        </p:blipFill>
        <p:spPr>
          <a:xfrm>
            <a:off x="1371240" y="2348640"/>
            <a:ext cx="718560" cy="182520"/>
          </a:xfrm>
          <a:prstGeom prst="rect">
            <a:avLst/>
          </a:prstGeom>
          <a:ln>
            <a:noFill/>
          </a:ln>
        </p:spPr>
      </p:pic>
      <p:sp>
        <p:nvSpPr>
          <p:cNvPr id="202" name="CustomShape 1"/>
          <p:cNvSpPr/>
          <p:nvPr/>
        </p:nvSpPr>
        <p:spPr>
          <a:xfrm>
            <a:off x="1012320" y="2472480"/>
            <a:ext cx="370296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Communication</a:t>
            </a:r>
            <a:endParaRPr b="0" lang="en-US" sz="4000" spc="-1" strike="noStrike">
              <a:latin typeface="Arial"/>
            </a:endParaRPr>
          </a:p>
        </p:txBody>
      </p:sp>
      <p:sp>
        <p:nvSpPr>
          <p:cNvPr id="203" name="CustomShape 2"/>
          <p:cNvSpPr/>
          <p:nvPr/>
        </p:nvSpPr>
        <p:spPr>
          <a:xfrm>
            <a:off x="1297800" y="3263040"/>
            <a:ext cx="3096720" cy="1004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a:t>
            </a:r>
            <a:r>
              <a:rPr b="1" lang="en-US" sz="2000" spc="-1" strike="noStrike">
                <a:solidFill>
                  <a:srgbClr val="595959"/>
                </a:solidFill>
                <a:latin typeface="Calibri"/>
                <a:ea typeface="DejaVu Sans"/>
              </a:rPr>
              <a:t>All</a:t>
            </a:r>
            <a:r>
              <a:rPr b="0" lang="en-US" sz="2000" spc="-1" strike="noStrike">
                <a:solidFill>
                  <a:srgbClr val="595959"/>
                </a:solidFill>
                <a:latin typeface="Calibri"/>
                <a:ea typeface="DejaVu Sans"/>
              </a:rPr>
              <a:t> traffic between devices </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 </a:t>
            </a:r>
            <a:r>
              <a:rPr b="1" lang="en-US" sz="2000" spc="-1" strike="noStrike">
                <a:solidFill>
                  <a:srgbClr val="595959"/>
                </a:solidFill>
                <a:latin typeface="Calibri"/>
                <a:ea typeface="DejaVu Sans"/>
              </a:rPr>
              <a:t>must</a:t>
            </a:r>
            <a:r>
              <a:rPr b="0" lang="en-US" sz="2000" spc="-1" strike="noStrike">
                <a:solidFill>
                  <a:srgbClr val="595959"/>
                </a:solidFill>
                <a:latin typeface="Calibri"/>
                <a:ea typeface="DejaVu Sans"/>
              </a:rPr>
              <a:t> be encrypted</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*eg: HTTPS </a:t>
            </a:r>
            <a:r>
              <a:rPr b="1" lang="en-US" sz="2000" spc="-1" strike="noStrike">
                <a:solidFill>
                  <a:srgbClr val="595959"/>
                </a:solidFill>
                <a:latin typeface="Calibri"/>
                <a:ea typeface="DejaVu Sans"/>
              </a:rPr>
              <a:t>not</a:t>
            </a:r>
            <a:r>
              <a:rPr b="0" lang="en-US" sz="2000" spc="-1" strike="noStrike">
                <a:solidFill>
                  <a:srgbClr val="595959"/>
                </a:solidFill>
                <a:latin typeface="Calibri"/>
                <a:ea typeface="DejaVu Sans"/>
              </a:rPr>
              <a:t> HTTP</a:t>
            </a:r>
            <a:endParaRPr b="0" lang="en-US" sz="2000" spc="-1" strike="noStrike">
              <a:latin typeface="Arial"/>
            </a:endParaRPr>
          </a:p>
        </p:txBody>
      </p:sp>
      <p:pic>
        <p:nvPicPr>
          <p:cNvPr id="204" name="" descr=""/>
          <p:cNvPicPr/>
          <p:nvPr/>
        </p:nvPicPr>
        <p:blipFill>
          <a:blip r:embed="rId3"/>
          <a:stretch/>
        </p:blipFill>
        <p:spPr>
          <a:xfrm>
            <a:off x="5518800" y="2480040"/>
            <a:ext cx="6083640" cy="26733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Imagen 4" descr=""/>
          <p:cNvPicPr/>
          <p:nvPr/>
        </p:nvPicPr>
        <p:blipFill>
          <a:blip r:embed="rId1"/>
          <a:stretch/>
        </p:blipFill>
        <p:spPr>
          <a:xfrm>
            <a:off x="0" y="1080"/>
            <a:ext cx="12189960" cy="6855840"/>
          </a:xfrm>
          <a:prstGeom prst="rect">
            <a:avLst/>
          </a:prstGeom>
          <a:ln>
            <a:noFill/>
          </a:ln>
        </p:spPr>
      </p:pic>
      <p:sp>
        <p:nvSpPr>
          <p:cNvPr id="206" name="CustomShape 1"/>
          <p:cNvSpPr/>
          <p:nvPr/>
        </p:nvSpPr>
        <p:spPr>
          <a:xfrm>
            <a:off x="3797640" y="1830960"/>
            <a:ext cx="4456080" cy="546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Developer Best Practices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Imagen 4" descr=""/>
          <p:cNvPicPr/>
          <p:nvPr/>
        </p:nvPicPr>
        <p:blipFill>
          <a:blip r:embed="rId1"/>
          <a:stretch/>
        </p:blipFill>
        <p:spPr>
          <a:xfrm>
            <a:off x="0" y="0"/>
            <a:ext cx="12190320" cy="6856200"/>
          </a:xfrm>
          <a:prstGeom prst="rect">
            <a:avLst/>
          </a:prstGeom>
          <a:ln>
            <a:noFill/>
          </a:ln>
        </p:spPr>
      </p:pic>
      <p:pic>
        <p:nvPicPr>
          <p:cNvPr id="208" name="Imagen 6" descr=""/>
          <p:cNvPicPr/>
          <p:nvPr/>
        </p:nvPicPr>
        <p:blipFill>
          <a:blip r:embed="rId2"/>
          <a:stretch/>
        </p:blipFill>
        <p:spPr>
          <a:xfrm>
            <a:off x="1371240" y="2348640"/>
            <a:ext cx="718560" cy="182520"/>
          </a:xfrm>
          <a:prstGeom prst="rect">
            <a:avLst/>
          </a:prstGeom>
          <a:ln>
            <a:noFill/>
          </a:ln>
        </p:spPr>
      </p:pic>
      <p:sp>
        <p:nvSpPr>
          <p:cNvPr id="209" name="CustomShape 1"/>
          <p:cNvSpPr/>
          <p:nvPr/>
        </p:nvSpPr>
        <p:spPr>
          <a:xfrm>
            <a:off x="636120" y="2472480"/>
            <a:ext cx="44560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Developer Best Practices</a:t>
            </a:r>
            <a:endParaRPr b="0" lang="en-US" sz="3000" spc="-1" strike="noStrike">
              <a:latin typeface="Arial"/>
            </a:endParaRPr>
          </a:p>
        </p:txBody>
      </p:sp>
      <p:sp>
        <p:nvSpPr>
          <p:cNvPr id="210" name="CustomShape 2"/>
          <p:cNvSpPr/>
          <p:nvPr/>
        </p:nvSpPr>
        <p:spPr>
          <a:xfrm>
            <a:off x="6131880" y="1859400"/>
            <a:ext cx="531396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Developers often change default configurations, host services, APIs, etc..</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This means </a:t>
            </a:r>
            <a:r>
              <a:rPr b="1" lang="en-US" sz="1800" spc="-1" strike="noStrike">
                <a:solidFill>
                  <a:srgbClr val="595959"/>
                </a:solidFill>
                <a:latin typeface="Calibri"/>
                <a:ea typeface="DejaVu Sans"/>
              </a:rPr>
              <a:t>more</a:t>
            </a:r>
            <a:r>
              <a:rPr b="0" lang="en-US" sz="1800" spc="-1" strike="noStrike">
                <a:solidFill>
                  <a:srgbClr val="595959"/>
                </a:solidFill>
                <a:latin typeface="Calibri"/>
                <a:ea typeface="DejaVu Sans"/>
              </a:rPr>
              <a:t> attack vectors: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*Harden development environments (or PaaS)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*Harden applications</a:t>
            </a:r>
            <a:endParaRPr b="0" lang="en-US" sz="1800" spc="-1" strike="noStrike">
              <a:latin typeface="Arial"/>
            </a:endParaRPr>
          </a:p>
        </p:txBody>
      </p:sp>
      <p:sp>
        <p:nvSpPr>
          <p:cNvPr id="211" name="CustomShape 3"/>
          <p:cNvSpPr/>
          <p:nvPr/>
        </p:nvSpPr>
        <p:spPr>
          <a:xfrm>
            <a:off x="595800" y="3103920"/>
            <a:ext cx="45039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Developers are </a:t>
            </a:r>
            <a:r>
              <a:rPr b="0" i="1" lang="en-US" sz="2000" spc="-1" strike="noStrike">
                <a:solidFill>
                  <a:srgbClr val="595959"/>
                </a:solidFill>
                <a:latin typeface="Calibri"/>
                <a:ea typeface="DejaVu Sans"/>
              </a:rPr>
              <a:t>even</a:t>
            </a:r>
            <a:r>
              <a:rPr b="0" lang="en-US" sz="2000" spc="-1" strike="noStrike">
                <a:solidFill>
                  <a:srgbClr val="595959"/>
                </a:solidFill>
                <a:latin typeface="Calibri"/>
                <a:ea typeface="DejaVu Sans"/>
              </a:rPr>
              <a:t> </a:t>
            </a:r>
            <a:r>
              <a:rPr b="0" i="1" lang="en-US" sz="2000" spc="-1" strike="noStrike">
                <a:solidFill>
                  <a:srgbClr val="595959"/>
                </a:solidFill>
                <a:latin typeface="Calibri"/>
                <a:ea typeface="DejaVu Sans"/>
              </a:rPr>
              <a:t>more</a:t>
            </a:r>
            <a:r>
              <a:rPr b="0" lang="en-US" sz="2000" spc="-1" strike="noStrike">
                <a:solidFill>
                  <a:srgbClr val="595959"/>
                </a:solidFill>
                <a:latin typeface="Calibri"/>
                <a:ea typeface="DejaVu Sans"/>
              </a:rPr>
              <a:t> at risk of attack</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Imagen 4" descr=""/>
          <p:cNvPicPr/>
          <p:nvPr/>
        </p:nvPicPr>
        <p:blipFill>
          <a:blip r:embed="rId1"/>
          <a:stretch/>
        </p:blipFill>
        <p:spPr>
          <a:xfrm>
            <a:off x="0" y="0"/>
            <a:ext cx="12190320" cy="6856200"/>
          </a:xfrm>
          <a:prstGeom prst="rect">
            <a:avLst/>
          </a:prstGeom>
          <a:ln>
            <a:noFill/>
          </a:ln>
        </p:spPr>
      </p:pic>
      <p:pic>
        <p:nvPicPr>
          <p:cNvPr id="213" name="Imagen 6" descr=""/>
          <p:cNvPicPr/>
          <p:nvPr/>
        </p:nvPicPr>
        <p:blipFill>
          <a:blip r:embed="rId2"/>
          <a:stretch/>
        </p:blipFill>
        <p:spPr>
          <a:xfrm>
            <a:off x="1371240" y="2348640"/>
            <a:ext cx="718560" cy="182520"/>
          </a:xfrm>
          <a:prstGeom prst="rect">
            <a:avLst/>
          </a:prstGeom>
          <a:ln>
            <a:noFill/>
          </a:ln>
        </p:spPr>
      </p:pic>
      <p:sp>
        <p:nvSpPr>
          <p:cNvPr id="214" name="CustomShape 1"/>
          <p:cNvSpPr/>
          <p:nvPr/>
        </p:nvSpPr>
        <p:spPr>
          <a:xfrm>
            <a:off x="636120" y="2472480"/>
            <a:ext cx="44560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Developer Best Practices</a:t>
            </a:r>
            <a:endParaRPr b="0" lang="en-US" sz="3000" spc="-1" strike="noStrike">
              <a:latin typeface="Arial"/>
            </a:endParaRPr>
          </a:p>
        </p:txBody>
      </p:sp>
      <p:sp>
        <p:nvSpPr>
          <p:cNvPr id="215" name="CustomShape 2"/>
          <p:cNvSpPr/>
          <p:nvPr/>
        </p:nvSpPr>
        <p:spPr>
          <a:xfrm>
            <a:off x="6131880" y="1859400"/>
            <a:ext cx="531396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*Keep up to date with OWASP top 10 vulnerabilities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*Know your language specific best practices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*Request regular Security Audits and Penetration tests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*Ensure proper logging to allow analysis of attacks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*If open source, be wary of malicious contributors.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*Keep track of vulnerabilities in libraries and packages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*Encrypt all traffic between services</a:t>
            </a:r>
            <a:endParaRPr b="0" lang="en-US" sz="1800" spc="-1" strike="noStrike">
              <a:latin typeface="Arial"/>
            </a:endParaRPr>
          </a:p>
        </p:txBody>
      </p:sp>
      <p:sp>
        <p:nvSpPr>
          <p:cNvPr id="216" name="CustomShape 3"/>
          <p:cNvSpPr/>
          <p:nvPr/>
        </p:nvSpPr>
        <p:spPr>
          <a:xfrm>
            <a:off x="1299960" y="3103920"/>
            <a:ext cx="30934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Building Secure Applications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Imagen 4" descr=""/>
          <p:cNvPicPr/>
          <p:nvPr/>
        </p:nvPicPr>
        <p:blipFill>
          <a:blip r:embed="rId1"/>
          <a:stretch/>
        </p:blipFill>
        <p:spPr>
          <a:xfrm>
            <a:off x="0" y="0"/>
            <a:ext cx="12190320" cy="6856200"/>
          </a:xfrm>
          <a:prstGeom prst="rect">
            <a:avLst/>
          </a:prstGeom>
          <a:ln>
            <a:noFill/>
          </a:ln>
        </p:spPr>
      </p:pic>
      <p:pic>
        <p:nvPicPr>
          <p:cNvPr id="218" name="Imagen 6" descr=""/>
          <p:cNvPicPr/>
          <p:nvPr/>
        </p:nvPicPr>
        <p:blipFill>
          <a:blip r:embed="rId2"/>
          <a:stretch/>
        </p:blipFill>
        <p:spPr>
          <a:xfrm>
            <a:off x="1371240" y="2348640"/>
            <a:ext cx="718560" cy="182520"/>
          </a:xfrm>
          <a:prstGeom prst="rect">
            <a:avLst/>
          </a:prstGeom>
          <a:ln>
            <a:noFill/>
          </a:ln>
        </p:spPr>
      </p:pic>
      <p:sp>
        <p:nvSpPr>
          <p:cNvPr id="219" name="CustomShape 1"/>
          <p:cNvSpPr/>
          <p:nvPr/>
        </p:nvSpPr>
        <p:spPr>
          <a:xfrm>
            <a:off x="636120" y="2472480"/>
            <a:ext cx="44560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Developer Best Practices</a:t>
            </a:r>
            <a:endParaRPr b="0" lang="en-US" sz="3000" spc="-1" strike="noStrike">
              <a:latin typeface="Arial"/>
            </a:endParaRPr>
          </a:p>
        </p:txBody>
      </p:sp>
      <p:sp>
        <p:nvSpPr>
          <p:cNvPr id="220" name="CustomShape 2"/>
          <p:cNvSpPr/>
          <p:nvPr/>
        </p:nvSpPr>
        <p:spPr>
          <a:xfrm>
            <a:off x="6131880" y="1859400"/>
            <a:ext cx="531396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a:t>
            </a:r>
            <a:r>
              <a:rPr b="1" lang="en-US" sz="1800" spc="-1" strike="noStrike">
                <a:solidFill>
                  <a:srgbClr val="595959"/>
                </a:solidFill>
                <a:latin typeface="Calibri"/>
                <a:ea typeface="DejaVu Sans"/>
              </a:rPr>
              <a:t>Reduce Attack Surface</a:t>
            </a:r>
            <a:r>
              <a:rPr b="0" lang="en-US" sz="1800" spc="-1" strike="noStrike">
                <a:solidFill>
                  <a:srgbClr val="595959"/>
                </a:solidFill>
                <a:latin typeface="Calibri"/>
                <a:ea typeface="DejaVu Sans"/>
              </a:rPr>
              <a:t>. Only expose ports to the network if </a:t>
            </a:r>
            <a:r>
              <a:rPr b="1" lang="en-US" sz="1800" spc="-1" strike="noStrike">
                <a:solidFill>
                  <a:srgbClr val="595959"/>
                </a:solidFill>
                <a:latin typeface="Calibri"/>
                <a:ea typeface="DejaVu Sans"/>
              </a:rPr>
              <a:t>necessary</a:t>
            </a:r>
            <a:r>
              <a:rPr b="0" lang="en-US" sz="1800" spc="-1" strike="noStrike">
                <a:solidFill>
                  <a:srgbClr val="595959"/>
                </a:solidFill>
                <a:latin typeface="Calibri"/>
                <a:ea typeface="DejaVu Sans"/>
              </a:rPr>
              <a:t>. Run services on </a:t>
            </a:r>
            <a:r>
              <a:rPr b="1" lang="en-US" sz="1800" spc="-1" strike="noStrike">
                <a:solidFill>
                  <a:srgbClr val="595959"/>
                </a:solidFill>
                <a:latin typeface="Calibri"/>
                <a:ea typeface="DejaVu Sans"/>
              </a:rPr>
              <a:t>localhost</a:t>
            </a:r>
            <a:r>
              <a:rPr b="0" lang="en-US" sz="1800" spc="-1" strike="noStrike">
                <a:solidFill>
                  <a:srgbClr val="595959"/>
                </a:solidFill>
                <a:latin typeface="Calibri"/>
                <a:ea typeface="DejaVu Sans"/>
              </a:rPr>
              <a:t> if possible.</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*Apply </a:t>
            </a:r>
            <a:r>
              <a:rPr b="1" lang="en-US" sz="1800" spc="-1" strike="noStrike">
                <a:solidFill>
                  <a:srgbClr val="595959"/>
                </a:solidFill>
                <a:latin typeface="Calibri"/>
                <a:ea typeface="DejaVu Sans"/>
              </a:rPr>
              <a:t>principal of least privilege</a:t>
            </a:r>
            <a:r>
              <a:rPr b="0" lang="en-US" sz="1800" spc="-1" strike="noStrike">
                <a:solidFill>
                  <a:srgbClr val="595959"/>
                </a:solidFill>
                <a:latin typeface="Calibri"/>
                <a:ea typeface="DejaVu Sans"/>
              </a:rPr>
              <a:t> for users running services and applications being developed.</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*Use </a:t>
            </a:r>
            <a:r>
              <a:rPr b="1" lang="en-US" sz="1800" spc="-1" strike="noStrike">
                <a:solidFill>
                  <a:srgbClr val="595959"/>
                </a:solidFill>
                <a:latin typeface="Calibri"/>
                <a:ea typeface="DejaVu Sans"/>
              </a:rPr>
              <a:t>strong passwords</a:t>
            </a:r>
            <a:r>
              <a:rPr b="0" lang="en-US" sz="1800" spc="-1" strike="noStrike">
                <a:solidFill>
                  <a:srgbClr val="595959"/>
                </a:solidFill>
                <a:latin typeface="Calibri"/>
                <a:ea typeface="DejaVu Sans"/>
              </a:rPr>
              <a:t> </a:t>
            </a:r>
            <a:r>
              <a:rPr b="0" i="1" lang="en-US" sz="1800" spc="-1" strike="noStrike">
                <a:solidFill>
                  <a:srgbClr val="595959"/>
                </a:solidFill>
                <a:latin typeface="Calibri"/>
                <a:ea typeface="DejaVu Sans"/>
              </a:rPr>
              <a:t>even</a:t>
            </a:r>
            <a:r>
              <a:rPr b="0" lang="en-US" sz="1800" spc="-1" strike="noStrike">
                <a:solidFill>
                  <a:srgbClr val="595959"/>
                </a:solidFill>
                <a:latin typeface="Calibri"/>
                <a:ea typeface="DejaVu Sans"/>
              </a:rPr>
              <a:t> in development environments.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*Another solution is PaaS (Platform as a Service) such as Microsoft Azure. The advantage is that many of the updates, patches and configurations are performed automatically.</a:t>
            </a:r>
            <a:endParaRPr b="0" lang="en-US" sz="1800" spc="-1" strike="noStrike">
              <a:latin typeface="Arial"/>
            </a:endParaRPr>
          </a:p>
        </p:txBody>
      </p:sp>
      <p:sp>
        <p:nvSpPr>
          <p:cNvPr id="221" name="CustomShape 3"/>
          <p:cNvSpPr/>
          <p:nvPr/>
        </p:nvSpPr>
        <p:spPr>
          <a:xfrm>
            <a:off x="807480" y="3103920"/>
            <a:ext cx="40870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Hardening Development Environment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Imagen 4" descr=""/>
          <p:cNvPicPr/>
          <p:nvPr/>
        </p:nvPicPr>
        <p:blipFill>
          <a:blip r:embed="rId1"/>
          <a:stretch/>
        </p:blipFill>
        <p:spPr>
          <a:xfrm>
            <a:off x="0" y="1080"/>
            <a:ext cx="12189960" cy="6855840"/>
          </a:xfrm>
          <a:prstGeom prst="rect">
            <a:avLst/>
          </a:prstGeom>
          <a:ln>
            <a:noFill/>
          </a:ln>
        </p:spPr>
      </p:pic>
      <p:sp>
        <p:nvSpPr>
          <p:cNvPr id="223" name="CustomShape 1"/>
          <p:cNvSpPr/>
          <p:nvPr/>
        </p:nvSpPr>
        <p:spPr>
          <a:xfrm>
            <a:off x="4296600" y="1830960"/>
            <a:ext cx="3460680" cy="546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Package Managers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Imagen 9" descr=""/>
          <p:cNvPicPr/>
          <p:nvPr/>
        </p:nvPicPr>
        <p:blipFill>
          <a:blip r:embed="rId1"/>
          <a:stretch/>
        </p:blipFill>
        <p:spPr>
          <a:xfrm>
            <a:off x="0" y="0"/>
            <a:ext cx="12191040" cy="6856920"/>
          </a:xfrm>
          <a:prstGeom prst="rect">
            <a:avLst/>
          </a:prstGeom>
          <a:ln>
            <a:noFill/>
          </a:ln>
        </p:spPr>
      </p:pic>
      <p:pic>
        <p:nvPicPr>
          <p:cNvPr id="225" name="Imagen 6" descr=""/>
          <p:cNvPicPr/>
          <p:nvPr/>
        </p:nvPicPr>
        <p:blipFill>
          <a:blip r:embed="rId2"/>
          <a:stretch/>
        </p:blipFill>
        <p:spPr>
          <a:xfrm>
            <a:off x="803520" y="845640"/>
            <a:ext cx="719280" cy="183240"/>
          </a:xfrm>
          <a:prstGeom prst="rect">
            <a:avLst/>
          </a:prstGeom>
          <a:ln>
            <a:noFill/>
          </a:ln>
        </p:spPr>
      </p:pic>
      <p:sp>
        <p:nvSpPr>
          <p:cNvPr id="226" name="CustomShape 1"/>
          <p:cNvSpPr/>
          <p:nvPr/>
        </p:nvSpPr>
        <p:spPr>
          <a:xfrm>
            <a:off x="640440" y="946080"/>
            <a:ext cx="429660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Package Manager</a:t>
            </a:r>
            <a:endParaRPr b="0" lang="en-US" sz="4000" spc="-1" strike="noStrike">
              <a:latin typeface="Arial"/>
            </a:endParaRPr>
          </a:p>
        </p:txBody>
      </p:sp>
      <p:sp>
        <p:nvSpPr>
          <p:cNvPr id="227" name="CustomShape 2"/>
          <p:cNvSpPr/>
          <p:nvPr/>
        </p:nvSpPr>
        <p:spPr>
          <a:xfrm>
            <a:off x="780120" y="1801080"/>
            <a:ext cx="10630440" cy="1461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Package manager have revolutionized the way we import code into our projects, changing hours of sometimes frustrating dependency satisfaction into a few simple lines of code. </a:t>
            </a:r>
            <a:br/>
            <a:r>
              <a:rPr b="0" lang="en-US" sz="1800" spc="-1" strike="noStrike">
                <a:solidFill>
                  <a:srgbClr val="595959"/>
                </a:solidFill>
                <a:latin typeface="Calibri"/>
                <a:ea typeface="DejaVu Sans"/>
              </a:rPr>
              <a:t>In fact, its becoming so easy to import libraries that more often than not, we don’t even fully know what libraries our projects contain.</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Huge problem!</a:t>
            </a:r>
            <a:endParaRPr b="0" lang="en-US" sz="1800" spc="-1" strike="noStrike">
              <a:latin typeface="Arial"/>
            </a:endParaRPr>
          </a:p>
        </p:txBody>
      </p:sp>
      <p:pic>
        <p:nvPicPr>
          <p:cNvPr id="228" name="" descr=""/>
          <p:cNvPicPr/>
          <p:nvPr/>
        </p:nvPicPr>
        <p:blipFill>
          <a:blip r:embed="rId3"/>
          <a:stretch/>
        </p:blipFill>
        <p:spPr>
          <a:xfrm>
            <a:off x="5303520" y="3155040"/>
            <a:ext cx="5999760" cy="34279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Imagen 7" descr=""/>
          <p:cNvPicPr/>
          <p:nvPr/>
        </p:nvPicPr>
        <p:blipFill>
          <a:blip r:embed="rId1"/>
          <a:stretch/>
        </p:blipFill>
        <p:spPr>
          <a:xfrm>
            <a:off x="0" y="0"/>
            <a:ext cx="12191040" cy="6856920"/>
          </a:xfrm>
          <a:prstGeom prst="rect">
            <a:avLst/>
          </a:prstGeom>
          <a:ln>
            <a:noFill/>
          </a:ln>
        </p:spPr>
      </p:pic>
      <p:pic>
        <p:nvPicPr>
          <p:cNvPr id="230" name="Imagen 4" descr=""/>
          <p:cNvPicPr/>
          <p:nvPr/>
        </p:nvPicPr>
        <p:blipFill>
          <a:blip r:embed="rId2"/>
          <a:stretch/>
        </p:blipFill>
        <p:spPr>
          <a:xfrm>
            <a:off x="1013760" y="1213560"/>
            <a:ext cx="719280" cy="183240"/>
          </a:xfrm>
          <a:prstGeom prst="rect">
            <a:avLst/>
          </a:prstGeom>
          <a:ln>
            <a:noFill/>
          </a:ln>
        </p:spPr>
      </p:pic>
      <p:sp>
        <p:nvSpPr>
          <p:cNvPr id="231" name="CustomShape 1"/>
          <p:cNvSpPr/>
          <p:nvPr/>
        </p:nvSpPr>
        <p:spPr>
          <a:xfrm>
            <a:off x="731520" y="1337400"/>
            <a:ext cx="543060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Only Trusted Packages</a:t>
            </a:r>
            <a:endParaRPr b="0" lang="en-US" sz="4000" spc="-1" strike="noStrike">
              <a:latin typeface="Arial"/>
            </a:endParaRPr>
          </a:p>
        </p:txBody>
      </p:sp>
      <p:sp>
        <p:nvSpPr>
          <p:cNvPr id="232" name="CustomShape 2"/>
          <p:cNvSpPr/>
          <p:nvPr/>
        </p:nvSpPr>
        <p:spPr>
          <a:xfrm>
            <a:off x="885240" y="2168640"/>
            <a:ext cx="5606280" cy="3655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Most package managers contains scripts, these run as the user running the package manager(usually root).</a:t>
            </a:r>
            <a:endParaRPr b="0" lang="en-US" sz="1800" spc="-1" strike="noStrike">
              <a:latin typeface="Arial"/>
            </a:endParaRPr>
          </a:p>
          <a:p>
            <a:pPr>
              <a:lnSpc>
                <a:spcPct val="100000"/>
              </a:lnSpc>
            </a:pPr>
            <a:br/>
            <a:r>
              <a:rPr b="0" lang="en-US" sz="1800" spc="-1" strike="noStrike">
                <a:solidFill>
                  <a:srgbClr val="595959"/>
                </a:solidFill>
                <a:latin typeface="Calibri"/>
                <a:ea typeface="DejaVu Sans"/>
              </a:rPr>
              <a:t>If a hacker modify the package and add a few lines of code, he might be able to gain complete control on your system.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Make sure the package version is not vulnerable.</a:t>
            </a:r>
            <a:endParaRPr b="0" lang="en-US" sz="1800" spc="-1" strike="noStrike">
              <a:latin typeface="Arial"/>
            </a:endParaRPr>
          </a:p>
          <a:p>
            <a:pPr>
              <a:lnSpc>
                <a:spcPct val="100000"/>
              </a:lnSpc>
            </a:pPr>
            <a:br/>
            <a:r>
              <a:rPr b="0" lang="en-US" sz="1800" spc="-1" strike="noStrike">
                <a:solidFill>
                  <a:srgbClr val="595959"/>
                </a:solidFill>
                <a:latin typeface="Calibri"/>
                <a:ea typeface="DejaVu Sans"/>
              </a:rPr>
              <a:t>https://wiki.ksquareinc.com/en/index.php/Patching#Is_my_software_vulnerable.3F</a:t>
            </a:r>
            <a:endParaRPr b="0" lang="en-US" sz="1800" spc="-1" strike="noStrike">
              <a:latin typeface="Arial"/>
            </a:endParaRPr>
          </a:p>
        </p:txBody>
      </p:sp>
      <p:pic>
        <p:nvPicPr>
          <p:cNvPr id="233" name="" descr=""/>
          <p:cNvPicPr/>
          <p:nvPr/>
        </p:nvPicPr>
        <p:blipFill>
          <a:blip r:embed="rId3"/>
          <a:stretch/>
        </p:blipFill>
        <p:spPr>
          <a:xfrm>
            <a:off x="6583680" y="3383280"/>
            <a:ext cx="5394240" cy="24760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Imagen 4" descr=""/>
          <p:cNvPicPr/>
          <p:nvPr/>
        </p:nvPicPr>
        <p:blipFill>
          <a:blip r:embed="rId1"/>
          <a:stretch/>
        </p:blipFill>
        <p:spPr>
          <a:xfrm>
            <a:off x="0" y="1080"/>
            <a:ext cx="12189960" cy="6855840"/>
          </a:xfrm>
          <a:prstGeom prst="rect">
            <a:avLst/>
          </a:prstGeom>
          <a:ln>
            <a:noFill/>
          </a:ln>
        </p:spPr>
      </p:pic>
      <p:sp>
        <p:nvSpPr>
          <p:cNvPr id="235" name="CustomShape 1"/>
          <p:cNvSpPr/>
          <p:nvPr/>
        </p:nvSpPr>
        <p:spPr>
          <a:xfrm>
            <a:off x="5189400" y="1830960"/>
            <a:ext cx="16624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Patching</a:t>
            </a:r>
            <a:endParaRPr b="0" lang="en-US" sz="3000" spc="-1" strike="noStrike">
              <a:latin typeface="Arial"/>
            </a:endParaRPr>
          </a:p>
        </p:txBody>
      </p:sp>
      <p:sp>
        <p:nvSpPr>
          <p:cNvPr id="236" name="CustomShape 2"/>
          <p:cNvSpPr/>
          <p:nvPr/>
        </p:nvSpPr>
        <p:spPr>
          <a:xfrm>
            <a:off x="3786120" y="2808360"/>
            <a:ext cx="4746600" cy="6382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595959"/>
                </a:solidFill>
                <a:latin typeface="Calibri"/>
                <a:ea typeface="DejaVu Sans"/>
              </a:rPr>
              <a:t>Everyone is guilty of postponing updates.</a:t>
            </a:r>
            <a:endParaRPr b="0" lang="en-US" sz="1800" spc="-1" strike="noStrike">
              <a:latin typeface="Arial"/>
            </a:endParaRPr>
          </a:p>
          <a:p>
            <a:pPr algn="ctr">
              <a:lnSpc>
                <a:spcPct val="100000"/>
              </a:lnSpc>
            </a:pPr>
            <a:r>
              <a:rPr b="0" lang="en-US" sz="1800" spc="-1" strike="noStrike">
                <a:solidFill>
                  <a:srgbClr val="595959"/>
                </a:solidFill>
                <a:latin typeface="Calibri"/>
                <a:ea typeface="DejaVu Sans"/>
              </a:rPr>
              <a:t>New exploits for old software are published daily.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Imagen 2" descr=""/>
          <p:cNvPicPr/>
          <p:nvPr/>
        </p:nvPicPr>
        <p:blipFill>
          <a:blip r:embed="rId1"/>
          <a:stretch/>
        </p:blipFill>
        <p:spPr>
          <a:xfrm>
            <a:off x="0" y="0"/>
            <a:ext cx="12191040" cy="6856920"/>
          </a:xfrm>
          <a:prstGeom prst="rect">
            <a:avLst/>
          </a:prstGeom>
          <a:ln>
            <a:noFill/>
          </a:ln>
        </p:spPr>
      </p:pic>
      <p:pic>
        <p:nvPicPr>
          <p:cNvPr id="238" name="Imagen 6" descr=""/>
          <p:cNvPicPr/>
          <p:nvPr/>
        </p:nvPicPr>
        <p:blipFill>
          <a:blip r:embed="rId2"/>
          <a:stretch/>
        </p:blipFill>
        <p:spPr>
          <a:xfrm>
            <a:off x="1371240" y="2348640"/>
            <a:ext cx="719280" cy="183240"/>
          </a:xfrm>
          <a:prstGeom prst="rect">
            <a:avLst/>
          </a:prstGeom>
          <a:ln>
            <a:noFill/>
          </a:ln>
        </p:spPr>
      </p:pic>
      <p:sp>
        <p:nvSpPr>
          <p:cNvPr id="239" name="CustomShape 1"/>
          <p:cNvSpPr/>
          <p:nvPr/>
        </p:nvSpPr>
        <p:spPr>
          <a:xfrm>
            <a:off x="910800" y="2472480"/>
            <a:ext cx="390348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System Updates</a:t>
            </a:r>
            <a:endParaRPr b="0" lang="en-US" sz="4000" spc="-1" strike="noStrike">
              <a:latin typeface="Arial"/>
            </a:endParaRPr>
          </a:p>
        </p:txBody>
      </p:sp>
      <p:sp>
        <p:nvSpPr>
          <p:cNvPr id="240" name="CustomShape 2"/>
          <p:cNvSpPr/>
          <p:nvPr/>
        </p:nvSpPr>
        <p:spPr>
          <a:xfrm>
            <a:off x="6095880" y="1859400"/>
            <a:ext cx="5314680" cy="2009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The main benefits of maintaining software updates are that security remains on point, usability is on the best and you’re will be able to be compatible with your other software.</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Always run system updates. It can save a lot of money to the company in future.</a:t>
            </a:r>
            <a:endParaRPr b="0" lang="en-US" sz="1800" spc="-1" strike="noStrike">
              <a:latin typeface="Arial"/>
            </a:endParaRPr>
          </a:p>
        </p:txBody>
      </p:sp>
      <p:sp>
        <p:nvSpPr>
          <p:cNvPr id="241" name="CustomShape 3"/>
          <p:cNvSpPr/>
          <p:nvPr/>
        </p:nvSpPr>
        <p:spPr>
          <a:xfrm>
            <a:off x="910800" y="3103920"/>
            <a:ext cx="440496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000" spc="-1" strike="noStrike">
                <a:solidFill>
                  <a:srgbClr val="595959"/>
                </a:solidFill>
                <a:latin typeface="Calibri"/>
                <a:ea typeface="DejaVu Sans"/>
              </a:rPr>
              <a:t>Running regular system updates </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keeps your information safe.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Imagen 4" descr=""/>
          <p:cNvPicPr/>
          <p:nvPr/>
        </p:nvPicPr>
        <p:blipFill>
          <a:blip r:embed="rId1"/>
          <a:stretch/>
        </p:blipFill>
        <p:spPr>
          <a:xfrm>
            <a:off x="0" y="0"/>
            <a:ext cx="12190320" cy="6856200"/>
          </a:xfrm>
          <a:prstGeom prst="rect">
            <a:avLst/>
          </a:prstGeom>
          <a:ln>
            <a:noFill/>
          </a:ln>
        </p:spPr>
      </p:pic>
      <p:pic>
        <p:nvPicPr>
          <p:cNvPr id="122" name="Imagen 6" descr=""/>
          <p:cNvPicPr/>
          <p:nvPr/>
        </p:nvPicPr>
        <p:blipFill>
          <a:blip r:embed="rId2"/>
          <a:stretch/>
        </p:blipFill>
        <p:spPr>
          <a:xfrm>
            <a:off x="1371240" y="2348640"/>
            <a:ext cx="718560" cy="182520"/>
          </a:xfrm>
          <a:prstGeom prst="rect">
            <a:avLst/>
          </a:prstGeom>
          <a:ln>
            <a:noFill/>
          </a:ln>
        </p:spPr>
      </p:pic>
      <p:sp>
        <p:nvSpPr>
          <p:cNvPr id="123" name="CustomShape 1"/>
          <p:cNvSpPr/>
          <p:nvPr/>
        </p:nvSpPr>
        <p:spPr>
          <a:xfrm>
            <a:off x="1110600" y="2472480"/>
            <a:ext cx="350964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Cyber Security</a:t>
            </a:r>
            <a:endParaRPr b="0" lang="en-US" sz="4000" spc="-1" strike="noStrike">
              <a:latin typeface="Arial"/>
            </a:endParaRPr>
          </a:p>
        </p:txBody>
      </p:sp>
      <p:sp>
        <p:nvSpPr>
          <p:cNvPr id="124" name="CustomShape 2"/>
          <p:cNvSpPr/>
          <p:nvPr/>
        </p:nvSpPr>
        <p:spPr>
          <a:xfrm>
            <a:off x="6095880" y="1859400"/>
            <a:ext cx="5313960" cy="2558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Developers and Devops need to have an even better understanding of security than the average user.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Risk factors: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*Changes in default configurations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*Running non default services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*Opening ports up to network</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*Using a much wider range of software</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*Using beta versions of software</a:t>
            </a:r>
            <a:endParaRPr b="0" lang="en-US" sz="1800" spc="-1" strike="noStrike">
              <a:latin typeface="Arial"/>
            </a:endParaRPr>
          </a:p>
        </p:txBody>
      </p:sp>
      <p:sp>
        <p:nvSpPr>
          <p:cNvPr id="125" name="CustomShape 3"/>
          <p:cNvSpPr/>
          <p:nvPr/>
        </p:nvSpPr>
        <p:spPr>
          <a:xfrm>
            <a:off x="1920240" y="3103920"/>
            <a:ext cx="18500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A technical view</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Imagen 2" descr=""/>
          <p:cNvPicPr/>
          <p:nvPr/>
        </p:nvPicPr>
        <p:blipFill>
          <a:blip r:embed="rId1"/>
          <a:stretch/>
        </p:blipFill>
        <p:spPr>
          <a:xfrm>
            <a:off x="0" y="0"/>
            <a:ext cx="12191040" cy="6856920"/>
          </a:xfrm>
          <a:prstGeom prst="rect">
            <a:avLst/>
          </a:prstGeom>
          <a:ln>
            <a:noFill/>
          </a:ln>
        </p:spPr>
      </p:pic>
      <p:pic>
        <p:nvPicPr>
          <p:cNvPr id="243" name="Imagen 6" descr=""/>
          <p:cNvPicPr/>
          <p:nvPr/>
        </p:nvPicPr>
        <p:blipFill>
          <a:blip r:embed="rId2"/>
          <a:stretch/>
        </p:blipFill>
        <p:spPr>
          <a:xfrm>
            <a:off x="1371240" y="2348640"/>
            <a:ext cx="719280" cy="183240"/>
          </a:xfrm>
          <a:prstGeom prst="rect">
            <a:avLst/>
          </a:prstGeom>
          <a:ln>
            <a:noFill/>
          </a:ln>
        </p:spPr>
      </p:pic>
      <p:sp>
        <p:nvSpPr>
          <p:cNvPr id="244" name="CustomShape 1"/>
          <p:cNvSpPr/>
          <p:nvPr/>
        </p:nvSpPr>
        <p:spPr>
          <a:xfrm>
            <a:off x="826920" y="2472480"/>
            <a:ext cx="407124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Unused Software</a:t>
            </a:r>
            <a:endParaRPr b="0" lang="en-US" sz="4000" spc="-1" strike="noStrike">
              <a:latin typeface="Arial"/>
            </a:endParaRPr>
          </a:p>
        </p:txBody>
      </p:sp>
      <p:sp>
        <p:nvSpPr>
          <p:cNvPr id="245" name="CustomShape 2"/>
          <p:cNvSpPr/>
          <p:nvPr/>
        </p:nvSpPr>
        <p:spPr>
          <a:xfrm>
            <a:off x="6095880" y="1859400"/>
            <a:ext cx="5314680" cy="228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Unused software that is installed on your computer can take a up a lot of your memory and hard disk space, potentially decreasing the performance of your computer. </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Delete unused software, so you will improve the performance and control over your system. </a:t>
            </a:r>
            <a:endParaRPr b="0" lang="en-US" sz="1800" spc="-1" strike="noStrike">
              <a:latin typeface="Arial"/>
            </a:endParaRPr>
          </a:p>
        </p:txBody>
      </p:sp>
      <p:sp>
        <p:nvSpPr>
          <p:cNvPr id="246" name="CustomShape 3"/>
          <p:cNvSpPr/>
          <p:nvPr/>
        </p:nvSpPr>
        <p:spPr>
          <a:xfrm>
            <a:off x="914400" y="3103920"/>
            <a:ext cx="467172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000" spc="-1" strike="noStrike">
                <a:solidFill>
                  <a:srgbClr val="595959"/>
                </a:solidFill>
                <a:latin typeface="Calibri"/>
                <a:ea typeface="DejaVu Sans"/>
              </a:rPr>
              <a:t>Removing unused software ensure </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efficiency of the device.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Imagen 2" descr=""/>
          <p:cNvPicPr/>
          <p:nvPr/>
        </p:nvPicPr>
        <p:blipFill>
          <a:blip r:embed="rId1"/>
          <a:stretch/>
        </p:blipFill>
        <p:spPr>
          <a:xfrm>
            <a:off x="0" y="0"/>
            <a:ext cx="12191040" cy="6856920"/>
          </a:xfrm>
          <a:prstGeom prst="rect">
            <a:avLst/>
          </a:prstGeom>
          <a:ln>
            <a:noFill/>
          </a:ln>
        </p:spPr>
      </p:pic>
      <p:pic>
        <p:nvPicPr>
          <p:cNvPr id="248" name="Imagen 6" descr=""/>
          <p:cNvPicPr/>
          <p:nvPr/>
        </p:nvPicPr>
        <p:blipFill>
          <a:blip r:embed="rId2"/>
          <a:stretch/>
        </p:blipFill>
        <p:spPr>
          <a:xfrm>
            <a:off x="1371240" y="2348640"/>
            <a:ext cx="719280" cy="183240"/>
          </a:xfrm>
          <a:prstGeom prst="rect">
            <a:avLst/>
          </a:prstGeom>
          <a:ln>
            <a:noFill/>
          </a:ln>
        </p:spPr>
      </p:pic>
      <p:sp>
        <p:nvSpPr>
          <p:cNvPr id="249" name="CustomShape 1"/>
          <p:cNvSpPr/>
          <p:nvPr/>
        </p:nvSpPr>
        <p:spPr>
          <a:xfrm>
            <a:off x="540000" y="2472480"/>
            <a:ext cx="464580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Vulnerable software</a:t>
            </a:r>
            <a:endParaRPr b="0" lang="en-US" sz="4000" spc="-1" strike="noStrike">
              <a:latin typeface="Arial"/>
            </a:endParaRPr>
          </a:p>
        </p:txBody>
      </p:sp>
      <p:sp>
        <p:nvSpPr>
          <p:cNvPr id="250" name="CustomShape 2"/>
          <p:cNvSpPr/>
          <p:nvPr/>
        </p:nvSpPr>
        <p:spPr>
          <a:xfrm>
            <a:off x="6095880" y="1859400"/>
            <a:ext cx="5314680" cy="283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Having the last software version does not guarantee the safety of your system. Sometimes, new software needs to be tested, and even after being tested, it comes with bugs so you need to check if is vulnerable.</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Always check if the new software version is vulnerable:</a:t>
            </a:r>
            <a:endParaRPr b="0" lang="en-US" sz="1800" spc="-1" strike="noStrike">
              <a:latin typeface="Arial"/>
            </a:endParaRPr>
          </a:p>
          <a:p>
            <a:pPr>
              <a:lnSpc>
                <a:spcPct val="100000"/>
              </a:lnSpc>
            </a:pPr>
            <a:r>
              <a:rPr b="0" lang="en-US" sz="1800" spc="-1" strike="noStrike" u="sng">
                <a:solidFill>
                  <a:srgbClr val="0563c1"/>
                </a:solidFill>
                <a:uFillTx/>
                <a:latin typeface="Calibri"/>
                <a:ea typeface="DejaVu Sans"/>
                <a:hlinkClick r:id="rId3"/>
              </a:rPr>
              <a:t>https://www.exploit-db.com/</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https://cve.mitre.org/</a:t>
            </a:r>
            <a:endParaRPr b="0" lang="en-US" sz="1800" spc="-1" strike="noStrike">
              <a:latin typeface="Arial"/>
            </a:endParaRPr>
          </a:p>
        </p:txBody>
      </p:sp>
      <p:sp>
        <p:nvSpPr>
          <p:cNvPr id="251" name="CustomShape 3"/>
          <p:cNvSpPr/>
          <p:nvPr/>
        </p:nvSpPr>
        <p:spPr>
          <a:xfrm>
            <a:off x="946440" y="3103920"/>
            <a:ext cx="434088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000" spc="-1" strike="noStrike">
                <a:solidFill>
                  <a:srgbClr val="595959"/>
                </a:solidFill>
                <a:latin typeface="Calibri"/>
                <a:ea typeface="DejaVu Sans"/>
              </a:rPr>
              <a:t>Always check if the new version </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is vulnerable.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Imagen 4" descr=""/>
          <p:cNvPicPr/>
          <p:nvPr/>
        </p:nvPicPr>
        <p:blipFill>
          <a:blip r:embed="rId1"/>
          <a:stretch/>
        </p:blipFill>
        <p:spPr>
          <a:xfrm>
            <a:off x="0" y="0"/>
            <a:ext cx="12190320" cy="6856200"/>
          </a:xfrm>
          <a:prstGeom prst="rect">
            <a:avLst/>
          </a:prstGeom>
          <a:ln>
            <a:noFill/>
          </a:ln>
        </p:spPr>
      </p:pic>
      <p:sp>
        <p:nvSpPr>
          <p:cNvPr id="253" name="CustomShape 1"/>
          <p:cNvSpPr/>
          <p:nvPr/>
        </p:nvSpPr>
        <p:spPr>
          <a:xfrm>
            <a:off x="4309560" y="4290840"/>
            <a:ext cx="3570480" cy="9126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5400" spc="-1" strike="noStrike">
                <a:solidFill>
                  <a:srgbClr val="dc3344"/>
                </a:solidFill>
                <a:latin typeface="Arial"/>
                <a:ea typeface="DejaVu Sans"/>
              </a:rPr>
              <a:t>Thank you!</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Imagen 4" descr=""/>
          <p:cNvPicPr/>
          <p:nvPr/>
        </p:nvPicPr>
        <p:blipFill>
          <a:blip r:embed="rId1"/>
          <a:stretch/>
        </p:blipFill>
        <p:spPr>
          <a:xfrm>
            <a:off x="0" y="0"/>
            <a:ext cx="12190320" cy="6856200"/>
          </a:xfrm>
          <a:prstGeom prst="rect">
            <a:avLst/>
          </a:prstGeom>
          <a:ln>
            <a:noFill/>
          </a:ln>
        </p:spPr>
      </p:pic>
      <p:pic>
        <p:nvPicPr>
          <p:cNvPr id="127" name="Imagen 6" descr=""/>
          <p:cNvPicPr/>
          <p:nvPr/>
        </p:nvPicPr>
        <p:blipFill>
          <a:blip r:embed="rId2"/>
          <a:stretch/>
        </p:blipFill>
        <p:spPr>
          <a:xfrm>
            <a:off x="1371240" y="2348640"/>
            <a:ext cx="718560" cy="182520"/>
          </a:xfrm>
          <a:prstGeom prst="rect">
            <a:avLst/>
          </a:prstGeom>
          <a:ln>
            <a:noFill/>
          </a:ln>
        </p:spPr>
      </p:pic>
      <p:sp>
        <p:nvSpPr>
          <p:cNvPr id="128" name="CustomShape 1"/>
          <p:cNvSpPr/>
          <p:nvPr/>
        </p:nvSpPr>
        <p:spPr>
          <a:xfrm>
            <a:off x="1108800" y="2472480"/>
            <a:ext cx="350964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Least Privilege</a:t>
            </a:r>
            <a:endParaRPr b="0" lang="en-US" sz="4000" spc="-1" strike="noStrike">
              <a:latin typeface="Arial"/>
            </a:endParaRPr>
          </a:p>
        </p:txBody>
      </p:sp>
      <p:sp>
        <p:nvSpPr>
          <p:cNvPr id="129" name="CustomShape 2"/>
          <p:cNvSpPr/>
          <p:nvPr/>
        </p:nvSpPr>
        <p:spPr>
          <a:xfrm>
            <a:off x="5699880" y="1931400"/>
            <a:ext cx="5313960" cy="3655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Always strive to implement the </a:t>
            </a:r>
            <a:r>
              <a:rPr b="1" lang="en-US" sz="1800" spc="-1" strike="noStrike">
                <a:solidFill>
                  <a:srgbClr val="595959"/>
                </a:solidFill>
                <a:latin typeface="Calibri"/>
                <a:ea typeface="DejaVu Sans"/>
              </a:rPr>
              <a:t>principal of least privilege</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Users should </a:t>
            </a:r>
            <a:r>
              <a:rPr b="1" lang="en-US" sz="1800" spc="-1" strike="noStrike">
                <a:solidFill>
                  <a:srgbClr val="595959"/>
                </a:solidFill>
                <a:latin typeface="Calibri"/>
                <a:ea typeface="DejaVu Sans"/>
              </a:rPr>
              <a:t>not</a:t>
            </a:r>
            <a:r>
              <a:rPr b="0" lang="en-US" sz="1800" spc="-1" strike="noStrike">
                <a:solidFill>
                  <a:srgbClr val="595959"/>
                </a:solidFill>
                <a:latin typeface="Calibri"/>
                <a:ea typeface="DejaVu Sans"/>
              </a:rPr>
              <a:t> have access to more than is </a:t>
            </a:r>
            <a:r>
              <a:rPr b="0" i="1" lang="en-US" sz="1800" spc="-1" strike="noStrike">
                <a:solidFill>
                  <a:srgbClr val="595959"/>
                </a:solidFill>
                <a:latin typeface="Calibri"/>
                <a:ea typeface="DejaVu Sans"/>
              </a:rPr>
              <a:t>necessary</a:t>
            </a:r>
            <a:r>
              <a:rPr b="0" lang="en-US" sz="1800" spc="-1" strike="noStrike">
                <a:solidFill>
                  <a:srgbClr val="595959"/>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For example, on ubuntu, apache2 runs as the *www-data* user by default. If a hacker exploits your web application, at most they will gain access to the server as the user *www-data*. By limiting www-data's permissions, you limit the damage. If you run your web application as *root*, it's game-over. The same applies for database services, updates, backups, etc...</a:t>
            </a:r>
            <a:endParaRPr b="0" lang="en-US" sz="1800" spc="-1" strike="noStrike">
              <a:latin typeface="Arial"/>
            </a:endParaRPr>
          </a:p>
        </p:txBody>
      </p:sp>
      <p:sp>
        <p:nvSpPr>
          <p:cNvPr id="130" name="CustomShape 3"/>
          <p:cNvSpPr/>
          <p:nvPr/>
        </p:nvSpPr>
        <p:spPr>
          <a:xfrm>
            <a:off x="1333800" y="3103920"/>
            <a:ext cx="30189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Lorem ipsum dolor sit amet</a:t>
            </a:r>
            <a:endParaRPr b="0" lang="en-US" sz="2000" spc="-1" strike="noStrike">
              <a:latin typeface="Arial"/>
            </a:endParaRPr>
          </a:p>
        </p:txBody>
      </p:sp>
      <p:pic>
        <p:nvPicPr>
          <p:cNvPr id="131" name="" descr=""/>
          <p:cNvPicPr/>
          <p:nvPr/>
        </p:nvPicPr>
        <p:blipFill>
          <a:blip r:embed="rId3"/>
          <a:stretch/>
        </p:blipFill>
        <p:spPr>
          <a:xfrm>
            <a:off x="274320" y="3944520"/>
            <a:ext cx="4937040" cy="18932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Imagen 4" descr=""/>
          <p:cNvPicPr/>
          <p:nvPr/>
        </p:nvPicPr>
        <p:blipFill>
          <a:blip r:embed="rId1"/>
          <a:stretch/>
        </p:blipFill>
        <p:spPr>
          <a:xfrm>
            <a:off x="0" y="0"/>
            <a:ext cx="12190320" cy="6856200"/>
          </a:xfrm>
          <a:prstGeom prst="rect">
            <a:avLst/>
          </a:prstGeom>
          <a:ln>
            <a:noFill/>
          </a:ln>
        </p:spPr>
      </p:pic>
      <p:pic>
        <p:nvPicPr>
          <p:cNvPr id="133" name="Imagen 6" descr=""/>
          <p:cNvPicPr/>
          <p:nvPr/>
        </p:nvPicPr>
        <p:blipFill>
          <a:blip r:embed="rId2"/>
          <a:stretch/>
        </p:blipFill>
        <p:spPr>
          <a:xfrm>
            <a:off x="1371240" y="2348640"/>
            <a:ext cx="718560" cy="182520"/>
          </a:xfrm>
          <a:prstGeom prst="rect">
            <a:avLst/>
          </a:prstGeom>
          <a:ln>
            <a:noFill/>
          </a:ln>
        </p:spPr>
      </p:pic>
      <p:sp>
        <p:nvSpPr>
          <p:cNvPr id="134" name="CustomShape 1"/>
          <p:cNvSpPr/>
          <p:nvPr/>
        </p:nvSpPr>
        <p:spPr>
          <a:xfrm>
            <a:off x="529920" y="2472480"/>
            <a:ext cx="466776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Backups - Revisited</a:t>
            </a:r>
            <a:endParaRPr b="0" lang="en-US" sz="4000" spc="-1" strike="noStrike">
              <a:latin typeface="Arial"/>
            </a:endParaRPr>
          </a:p>
        </p:txBody>
      </p:sp>
      <p:sp>
        <p:nvSpPr>
          <p:cNvPr id="135" name="CustomShape 2"/>
          <p:cNvSpPr/>
          <p:nvPr/>
        </p:nvSpPr>
        <p:spPr>
          <a:xfrm>
            <a:off x="6095880" y="1859400"/>
            <a:ext cx="5313960" cy="283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 Back up process: The backup process can be highjacked. Eg: Insecure bash scripts, badly configured cronjobs, etc...</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Back up transfer: Getting the data from A to B without being intercepted or the transfer method being compromised.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Back up storage: The data needs to be securely stored. </a:t>
            </a:r>
            <a:endParaRPr b="0" lang="en-US" sz="1800" spc="-1" strike="noStrike">
              <a:latin typeface="Arial"/>
            </a:endParaRPr>
          </a:p>
        </p:txBody>
      </p:sp>
      <p:sp>
        <p:nvSpPr>
          <p:cNvPr id="136" name="CustomShape 3"/>
          <p:cNvSpPr/>
          <p:nvPr/>
        </p:nvSpPr>
        <p:spPr>
          <a:xfrm>
            <a:off x="1477800" y="3103920"/>
            <a:ext cx="27338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Backup data to protect it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Imagen 4" descr=""/>
          <p:cNvPicPr/>
          <p:nvPr/>
        </p:nvPicPr>
        <p:blipFill>
          <a:blip r:embed="rId1"/>
          <a:stretch/>
        </p:blipFill>
        <p:spPr>
          <a:xfrm>
            <a:off x="0" y="0"/>
            <a:ext cx="12191400" cy="6857280"/>
          </a:xfrm>
          <a:prstGeom prst="rect">
            <a:avLst/>
          </a:prstGeom>
          <a:ln>
            <a:noFill/>
          </a:ln>
        </p:spPr>
      </p:pic>
      <p:pic>
        <p:nvPicPr>
          <p:cNvPr id="138" name="Imagen 6" descr=""/>
          <p:cNvPicPr/>
          <p:nvPr/>
        </p:nvPicPr>
        <p:blipFill>
          <a:blip r:embed="rId2"/>
          <a:stretch/>
        </p:blipFill>
        <p:spPr>
          <a:xfrm>
            <a:off x="776520" y="824760"/>
            <a:ext cx="719640" cy="183600"/>
          </a:xfrm>
          <a:prstGeom prst="rect">
            <a:avLst/>
          </a:prstGeom>
          <a:ln>
            <a:noFill/>
          </a:ln>
        </p:spPr>
      </p:pic>
      <p:sp>
        <p:nvSpPr>
          <p:cNvPr id="139" name="CustomShape 1"/>
          <p:cNvSpPr/>
          <p:nvPr/>
        </p:nvSpPr>
        <p:spPr>
          <a:xfrm>
            <a:off x="660600" y="948600"/>
            <a:ext cx="21805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Firewalls</a:t>
            </a:r>
            <a:endParaRPr b="0" lang="en-US" sz="4000" spc="-1" strike="noStrike">
              <a:latin typeface="Arial"/>
            </a:endParaRPr>
          </a:p>
        </p:txBody>
      </p:sp>
      <p:sp>
        <p:nvSpPr>
          <p:cNvPr id="140" name="CustomShape 2"/>
          <p:cNvSpPr/>
          <p:nvPr/>
        </p:nvSpPr>
        <p:spPr>
          <a:xfrm>
            <a:off x="6095880" y="1859400"/>
            <a:ext cx="5315040" cy="411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The firewall is the gate to your network.</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A firewall is a network device or software that blocks specific forms of network traffic, setting a barrier between trusted and untrusted networks.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This provides a defense against most computer attacks, however, embarking upon a search for the perfect firewall can be convoluted and confusing.</a:t>
            </a:r>
            <a:endParaRPr b="0" lang="en-US" sz="2400" spc="-1" strike="noStrike">
              <a:latin typeface="Arial"/>
            </a:endParaRPr>
          </a:p>
        </p:txBody>
      </p:sp>
      <p:pic>
        <p:nvPicPr>
          <p:cNvPr id="141" name="" descr=""/>
          <p:cNvPicPr/>
          <p:nvPr/>
        </p:nvPicPr>
        <p:blipFill>
          <a:blip r:embed="rId3"/>
          <a:stretch/>
        </p:blipFill>
        <p:spPr>
          <a:xfrm>
            <a:off x="109440" y="2355840"/>
            <a:ext cx="5786640" cy="27525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Imagen 4" descr=""/>
          <p:cNvPicPr/>
          <p:nvPr/>
        </p:nvPicPr>
        <p:blipFill>
          <a:blip r:embed="rId1"/>
          <a:stretch/>
        </p:blipFill>
        <p:spPr>
          <a:xfrm>
            <a:off x="0" y="0"/>
            <a:ext cx="12191400" cy="6857280"/>
          </a:xfrm>
          <a:prstGeom prst="rect">
            <a:avLst/>
          </a:prstGeom>
          <a:ln>
            <a:noFill/>
          </a:ln>
        </p:spPr>
      </p:pic>
      <p:sp>
        <p:nvSpPr>
          <p:cNvPr id="143" name="CustomShape 1"/>
          <p:cNvSpPr/>
          <p:nvPr/>
        </p:nvSpPr>
        <p:spPr>
          <a:xfrm>
            <a:off x="780120" y="1801080"/>
            <a:ext cx="10630800" cy="2649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A firewall is simply a software or hardware device that filters the information coming through the Internet connection into your private network or computer system.</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It acts like a gatekeeper that prevents attackers from </a:t>
            </a:r>
            <a:r>
              <a:rPr b="1" lang="en-US" sz="2400" spc="-1" strike="noStrike">
                <a:solidFill>
                  <a:srgbClr val="595959"/>
                </a:solidFill>
                <a:latin typeface="Calibri"/>
                <a:ea typeface="DejaVu Sans"/>
              </a:rPr>
              <a:t>entering</a:t>
            </a:r>
            <a:r>
              <a:rPr b="0" lang="en-US" sz="2400" spc="-1" strike="noStrike">
                <a:solidFill>
                  <a:srgbClr val="595959"/>
                </a:solidFill>
                <a:latin typeface="Calibri"/>
                <a:ea typeface="DejaVu Sans"/>
              </a:rPr>
              <a:t> your network and also prevents attackers from </a:t>
            </a:r>
            <a:r>
              <a:rPr b="1" lang="en-US" sz="2400" spc="-1" strike="noStrike">
                <a:solidFill>
                  <a:srgbClr val="595959"/>
                </a:solidFill>
                <a:latin typeface="Calibri"/>
                <a:ea typeface="DejaVu Sans"/>
              </a:rPr>
              <a:t>leaving</a:t>
            </a:r>
            <a:r>
              <a:rPr b="0" lang="en-US" sz="2400" spc="-1" strike="noStrike">
                <a:solidFill>
                  <a:srgbClr val="595959"/>
                </a:solidFill>
                <a:latin typeface="Calibri"/>
                <a:ea typeface="DejaVu Sans"/>
              </a:rPr>
              <a:t> with important data</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144" name="Imagen 6" descr=""/>
          <p:cNvPicPr/>
          <p:nvPr/>
        </p:nvPicPr>
        <p:blipFill>
          <a:blip r:embed="rId2"/>
          <a:stretch/>
        </p:blipFill>
        <p:spPr>
          <a:xfrm>
            <a:off x="776520" y="824760"/>
            <a:ext cx="719640" cy="183600"/>
          </a:xfrm>
          <a:prstGeom prst="rect">
            <a:avLst/>
          </a:prstGeom>
          <a:ln>
            <a:noFill/>
          </a:ln>
        </p:spPr>
      </p:pic>
      <p:sp>
        <p:nvSpPr>
          <p:cNvPr id="145" name="CustomShape 2"/>
          <p:cNvSpPr/>
          <p:nvPr/>
        </p:nvSpPr>
        <p:spPr>
          <a:xfrm>
            <a:off x="727200" y="948600"/>
            <a:ext cx="62431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How does a Firewall work?</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Imagen 4" descr=""/>
          <p:cNvPicPr/>
          <p:nvPr/>
        </p:nvPicPr>
        <p:blipFill>
          <a:blip r:embed="rId1"/>
          <a:stretch/>
        </p:blipFill>
        <p:spPr>
          <a:xfrm>
            <a:off x="0" y="0"/>
            <a:ext cx="12191400" cy="6857280"/>
          </a:xfrm>
          <a:prstGeom prst="rect">
            <a:avLst/>
          </a:prstGeom>
          <a:ln>
            <a:noFill/>
          </a:ln>
        </p:spPr>
      </p:pic>
      <p:sp>
        <p:nvSpPr>
          <p:cNvPr id="147" name="CustomShape 1"/>
          <p:cNvSpPr/>
          <p:nvPr/>
        </p:nvSpPr>
        <p:spPr>
          <a:xfrm>
            <a:off x="780120" y="1801080"/>
            <a:ext cx="10630800" cy="161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Calibri"/>
                <a:ea typeface="DejaVu Sans"/>
              </a:rPr>
              <a:t>Software Firewall: More scalable, less efficient</a:t>
            </a:r>
            <a:endParaRPr b="0" lang="en-US" sz="2000" spc="-1" strike="noStrike">
              <a:latin typeface="Arial"/>
            </a:endParaRPr>
          </a:p>
          <a:p>
            <a:pPr>
              <a:lnSpc>
                <a:spcPct val="100000"/>
              </a:lnSpc>
            </a:pPr>
            <a:r>
              <a:rPr b="0" lang="en-US" sz="2000" spc="-1" strike="noStrike">
                <a:solidFill>
                  <a:srgbClr val="595959"/>
                </a:solidFill>
                <a:latin typeface="Calibri"/>
                <a:ea typeface="DejaVu Sans"/>
              </a:rPr>
              <a:t>Hardware Firewall: Less scalable (new devices will be required), more efficient</a:t>
            </a:r>
            <a:endParaRPr b="0" lang="en-US" sz="2000" spc="-1" strike="noStrike">
              <a:latin typeface="Arial"/>
            </a:endParaRPr>
          </a:p>
          <a:p>
            <a:pPr>
              <a:lnSpc>
                <a:spcPct val="100000"/>
              </a:lnSpc>
            </a:pPr>
            <a:br/>
            <a:endParaRPr b="0" lang="en-US" sz="2000" spc="-1" strike="noStrike">
              <a:latin typeface="Arial"/>
            </a:endParaRPr>
          </a:p>
          <a:p>
            <a:pPr>
              <a:lnSpc>
                <a:spcPct val="100000"/>
              </a:lnSpc>
            </a:pPr>
            <a:endParaRPr b="0" lang="en-US" sz="2000" spc="-1" strike="noStrike">
              <a:latin typeface="Arial"/>
            </a:endParaRPr>
          </a:p>
        </p:txBody>
      </p:sp>
      <p:pic>
        <p:nvPicPr>
          <p:cNvPr id="148" name="Imagen 6" descr=""/>
          <p:cNvPicPr/>
          <p:nvPr/>
        </p:nvPicPr>
        <p:blipFill>
          <a:blip r:embed="rId2"/>
          <a:stretch/>
        </p:blipFill>
        <p:spPr>
          <a:xfrm>
            <a:off x="776520" y="824760"/>
            <a:ext cx="719640" cy="183600"/>
          </a:xfrm>
          <a:prstGeom prst="rect">
            <a:avLst/>
          </a:prstGeom>
          <a:ln>
            <a:noFill/>
          </a:ln>
        </p:spPr>
      </p:pic>
      <p:sp>
        <p:nvSpPr>
          <p:cNvPr id="149" name="CustomShape 2"/>
          <p:cNvSpPr/>
          <p:nvPr/>
        </p:nvSpPr>
        <p:spPr>
          <a:xfrm>
            <a:off x="713160" y="948600"/>
            <a:ext cx="39891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Types of Firewall</a:t>
            </a:r>
            <a:endParaRPr b="0" lang="en-US" sz="4000" spc="-1" strike="noStrike">
              <a:latin typeface="Arial"/>
            </a:endParaRPr>
          </a:p>
        </p:txBody>
      </p:sp>
      <p:pic>
        <p:nvPicPr>
          <p:cNvPr id="150" name="Picture 1" descr=""/>
          <p:cNvPicPr/>
          <p:nvPr/>
        </p:nvPicPr>
        <p:blipFill>
          <a:blip r:embed="rId3"/>
          <a:stretch/>
        </p:blipFill>
        <p:spPr>
          <a:xfrm>
            <a:off x="4724280" y="2616480"/>
            <a:ext cx="6800040" cy="41115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Imagen 4" descr=""/>
          <p:cNvPicPr/>
          <p:nvPr/>
        </p:nvPicPr>
        <p:blipFill>
          <a:blip r:embed="rId1"/>
          <a:stretch/>
        </p:blipFill>
        <p:spPr>
          <a:xfrm>
            <a:off x="0" y="0"/>
            <a:ext cx="12191400" cy="6857280"/>
          </a:xfrm>
          <a:prstGeom prst="rect">
            <a:avLst/>
          </a:prstGeom>
          <a:ln>
            <a:noFill/>
          </a:ln>
        </p:spPr>
      </p:pic>
      <p:pic>
        <p:nvPicPr>
          <p:cNvPr id="152" name="Imagen 6" descr=""/>
          <p:cNvPicPr/>
          <p:nvPr/>
        </p:nvPicPr>
        <p:blipFill>
          <a:blip r:embed="rId2"/>
          <a:stretch/>
        </p:blipFill>
        <p:spPr>
          <a:xfrm>
            <a:off x="776520" y="824760"/>
            <a:ext cx="719640" cy="183600"/>
          </a:xfrm>
          <a:prstGeom prst="rect">
            <a:avLst/>
          </a:prstGeom>
          <a:ln>
            <a:noFill/>
          </a:ln>
        </p:spPr>
      </p:pic>
      <p:sp>
        <p:nvSpPr>
          <p:cNvPr id="153" name="CustomShape 1"/>
          <p:cNvSpPr/>
          <p:nvPr/>
        </p:nvSpPr>
        <p:spPr>
          <a:xfrm>
            <a:off x="714960" y="948600"/>
            <a:ext cx="40716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Software Firewall</a:t>
            </a:r>
            <a:endParaRPr b="0" lang="en-US" sz="4000" spc="-1" strike="noStrike">
              <a:latin typeface="Arial"/>
            </a:endParaRPr>
          </a:p>
        </p:txBody>
      </p:sp>
      <p:sp>
        <p:nvSpPr>
          <p:cNvPr id="154" name="CustomShape 2"/>
          <p:cNvSpPr/>
          <p:nvPr/>
        </p:nvSpPr>
        <p:spPr>
          <a:xfrm>
            <a:off x="6095880" y="1546200"/>
            <a:ext cx="5315040" cy="3747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Software firewalls are usually installed on individual computers within a network.</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Unlike hardware firewalls, software firewalls can easily distinguish between programs on a computer.</a:t>
            </a:r>
            <a:br/>
            <a:endParaRPr b="0" lang="en-US" sz="2400" spc="-1" strike="noStrike">
              <a:latin typeface="Arial"/>
            </a:endParaRPr>
          </a:p>
          <a:p>
            <a:pPr>
              <a:lnSpc>
                <a:spcPct val="100000"/>
              </a:lnSpc>
            </a:pPr>
            <a:r>
              <a:rPr b="0" lang="en-US" sz="2400" spc="-1" strike="noStrike">
                <a:solidFill>
                  <a:srgbClr val="595959"/>
                </a:solidFill>
                <a:latin typeface="Calibri"/>
                <a:ea typeface="DejaVu Sans"/>
              </a:rPr>
              <a:t>This lets them allow data to one program while blocking another.</a:t>
            </a:r>
            <a:br/>
            <a:endParaRPr b="0" lang="en-US" sz="2400" spc="-1" strike="noStrike">
              <a:latin typeface="Arial"/>
            </a:endParaRPr>
          </a:p>
        </p:txBody>
      </p:sp>
      <p:pic>
        <p:nvPicPr>
          <p:cNvPr id="155" name="Picture 1" descr=""/>
          <p:cNvPicPr/>
          <p:nvPr/>
        </p:nvPicPr>
        <p:blipFill>
          <a:blip r:embed="rId3"/>
          <a:stretch/>
        </p:blipFill>
        <p:spPr>
          <a:xfrm>
            <a:off x="439200" y="1833840"/>
            <a:ext cx="4876200" cy="3250440"/>
          </a:xfrm>
          <a:prstGeom prst="rect">
            <a:avLst/>
          </a:prstGeom>
          <a:ln>
            <a:noFill/>
          </a:ln>
          <a:effectLst>
            <a:softEdge rad="228600"/>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1804</TotalTime>
  <Application>LibreOffice/6.2.6.2$Linux_X86_64 LibreOffice_project/20$Build-2</Application>
  <Words>535</Words>
  <Paragraphs>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2019-06-25T21:32:47Z</dcterms:created>
  <dc:creator>Mishelle Rosete</dc:creator>
  <dc:description/>
  <dc:language>en-US</dc:language>
  <cp:lastModifiedBy/>
  <dcterms:modified xsi:type="dcterms:W3CDTF">2019-09-23T11:08:22Z</dcterms:modified>
  <cp:revision>78</cp:revision>
  <dc:subject/>
  <dc:title>Lorem Ipsum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